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60" r:id="rId5"/>
    <p:sldId id="264" r:id="rId6"/>
    <p:sldId id="259" r:id="rId7"/>
    <p:sldId id="262" r:id="rId8"/>
    <p:sldId id="265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83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11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4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EF70-AF6C-4257-9BC9-6B94A2102178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70CEA2-F9CC-488A-B519-D7CD3600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anausd.org/images/pages/N10218/government_cap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0" y="2400501"/>
            <a:ext cx="54864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579549" y="92177"/>
            <a:ext cx="132523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lgerian" panose="04020705040A02060702" pitchFamily="82" charset="0"/>
              </a:rPr>
              <a:t>Meet Your </a:t>
            </a:r>
          </a:p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Algerian" panose="04020705040A02060702" pitchFamily="82" charset="0"/>
              </a:rPr>
              <a:t>Government Leaders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339" y="181050"/>
            <a:ext cx="87036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leader of the COUNTRY is the PRESIDENT, </a:t>
            </a:r>
          </a:p>
          <a:p>
            <a:r>
              <a:rPr lang="en-US" sz="5400" dirty="0" smtClean="0"/>
              <a:t>the</a:t>
            </a:r>
            <a:r>
              <a:rPr lang="en-US" sz="5400" dirty="0" smtClean="0"/>
              <a:t> PRESIDENT</a:t>
            </a:r>
            <a:r>
              <a:rPr lang="en-US" sz="5400" dirty="0" smtClean="0"/>
              <a:t>, </a:t>
            </a:r>
          </a:p>
          <a:p>
            <a:r>
              <a:rPr lang="en-US" sz="5400" dirty="0" smtClean="0"/>
              <a:t>the </a:t>
            </a:r>
            <a:r>
              <a:rPr lang="en-US" sz="5400" dirty="0" smtClean="0"/>
              <a:t>PRESIDENT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The leader of the COUNTRY is the PRESIDENT, </a:t>
            </a:r>
          </a:p>
          <a:p>
            <a:r>
              <a:rPr lang="en-US" sz="5400" dirty="0" smtClean="0"/>
              <a:t>BARACK OBAMA!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4591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d.publicbroadcasting.net/p/wlrn/files/201310/mayor_logo_lar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5319" r="21569"/>
          <a:stretch/>
        </p:blipFill>
        <p:spPr bwMode="auto">
          <a:xfrm>
            <a:off x="1648496" y="0"/>
            <a:ext cx="7044743" cy="72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05" y="340044"/>
            <a:ext cx="79891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  <a:latin typeface="Arial Black" panose="020B0A04020102020204" pitchFamily="34" charset="0"/>
              </a:rPr>
              <a:t>Rochelle Robinson made history in 2015 </a:t>
            </a:r>
            <a:r>
              <a:rPr lang="en-US" dirty="0" smtClean="0">
                <a:latin typeface="Arial Black" panose="020B0A04020102020204" pitchFamily="34" charset="0"/>
              </a:rPr>
              <a:t>when </a:t>
            </a:r>
            <a:r>
              <a:rPr lang="en-US" b="0" i="0" dirty="0" smtClean="0">
                <a:effectLst/>
                <a:latin typeface="Arial Black" panose="020B0A04020102020204" pitchFamily="34" charset="0"/>
              </a:rPr>
              <a:t>she was elected Douglasville's first female and first African-American mayor in a runoff election.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The job of a mayor is to be the official spokesperson for </a:t>
            </a:r>
            <a:r>
              <a:rPr lang="en-US" dirty="0" smtClean="0">
                <a:latin typeface="Arial Black" panose="020B0A04020102020204" pitchFamily="34" charset="0"/>
              </a:rPr>
              <a:t>their </a:t>
            </a:r>
            <a:r>
              <a:rPr lang="en-US" dirty="0">
                <a:latin typeface="Arial Black" panose="020B0A04020102020204" pitchFamily="34" charset="0"/>
              </a:rPr>
              <a:t>city in all matters relating to government and the community. </a:t>
            </a:r>
            <a:r>
              <a:rPr lang="en-US" dirty="0" smtClean="0">
                <a:latin typeface="Arial Black" panose="020B0A04020102020204" pitchFamily="34" charset="0"/>
              </a:rPr>
              <a:t>They ensure </a:t>
            </a:r>
            <a:r>
              <a:rPr lang="en-US" dirty="0">
                <a:latin typeface="Arial Black" panose="020B0A04020102020204" pitchFamily="34" charset="0"/>
              </a:rPr>
              <a:t>that the city fulfills its duties under the law and exercises its </a:t>
            </a:r>
            <a:r>
              <a:rPr lang="en-US" dirty="0" smtClean="0">
                <a:latin typeface="Arial Black" panose="020B0A04020102020204" pitchFamily="34" charset="0"/>
              </a:rPr>
              <a:t>powers.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A </a:t>
            </a:r>
            <a:r>
              <a:rPr lang="en-US" dirty="0">
                <a:latin typeface="Arial Black" panose="020B0A04020102020204" pitchFamily="34" charset="0"/>
              </a:rPr>
              <a:t>mayor </a:t>
            </a:r>
            <a:r>
              <a:rPr lang="en-US" dirty="0" smtClean="0">
                <a:latin typeface="Arial Black" panose="020B0A04020102020204" pitchFamily="34" charset="0"/>
              </a:rPr>
              <a:t>is </a:t>
            </a:r>
            <a:r>
              <a:rPr lang="en-US" dirty="0">
                <a:latin typeface="Arial Black" panose="020B0A04020102020204" pitchFamily="34" charset="0"/>
              </a:rPr>
              <a:t>the </a:t>
            </a:r>
            <a:r>
              <a:rPr lang="en-US" dirty="0" smtClean="0">
                <a:latin typeface="Arial Black" panose="020B0A04020102020204" pitchFamily="34" charset="0"/>
              </a:rPr>
              <a:t>head of the city </a:t>
            </a:r>
            <a:r>
              <a:rPr lang="en-US" dirty="0">
                <a:latin typeface="Arial Black" panose="020B0A04020102020204" pitchFamily="34" charset="0"/>
              </a:rPr>
              <a:t>council and works with the council to </a:t>
            </a:r>
            <a:r>
              <a:rPr lang="en-US" dirty="0" smtClean="0">
                <a:latin typeface="Arial Black" panose="020B0A04020102020204" pitchFamily="34" charset="0"/>
              </a:rPr>
              <a:t>make </a:t>
            </a:r>
            <a:r>
              <a:rPr lang="en-US" dirty="0">
                <a:latin typeface="Arial Black" panose="020B0A04020102020204" pitchFamily="34" charset="0"/>
              </a:rPr>
              <a:t>and enforce city law.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mayor is  elected to office for a term outlined in the bylaws of the city, and typically is eligible for re-election at the end of their term.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Duties </a:t>
            </a:r>
            <a:r>
              <a:rPr lang="en-US" dirty="0">
                <a:latin typeface="Arial Black" panose="020B0A04020102020204" pitchFamily="34" charset="0"/>
              </a:rPr>
              <a:t>of a major include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executing </a:t>
            </a:r>
            <a:r>
              <a:rPr lang="en-US" dirty="0">
                <a:latin typeface="Arial Black" panose="020B0A04020102020204" pitchFamily="34" charset="0"/>
              </a:rPr>
              <a:t>official city documents and making necessary </a:t>
            </a:r>
            <a:r>
              <a:rPr lang="en-US" dirty="0" smtClean="0">
                <a:latin typeface="Arial Black" panose="020B0A04020102020204" pitchFamily="34" charset="0"/>
              </a:rPr>
              <a:t>appointments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declaring </a:t>
            </a:r>
            <a:r>
              <a:rPr lang="en-US" dirty="0">
                <a:latin typeface="Arial Black" panose="020B0A04020102020204" pitchFamily="34" charset="0"/>
              </a:rPr>
              <a:t>a local emergency and investigate </a:t>
            </a:r>
            <a:r>
              <a:rPr lang="en-US" dirty="0" smtClean="0">
                <a:latin typeface="Arial Black" panose="020B0A04020102020204" pitchFamily="34" charset="0"/>
              </a:rPr>
              <a:t>fires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greets </a:t>
            </a:r>
            <a:r>
              <a:rPr lang="en-US" dirty="0">
                <a:latin typeface="Arial Black" panose="020B0A04020102020204" pitchFamily="34" charset="0"/>
              </a:rPr>
              <a:t>important visitors </a:t>
            </a:r>
            <a:r>
              <a:rPr lang="en-US" dirty="0" smtClean="0">
                <a:latin typeface="Arial Black" panose="020B0A04020102020204" pitchFamily="34" charset="0"/>
              </a:rPr>
              <a:t>to </a:t>
            </a:r>
            <a:r>
              <a:rPr lang="en-US" dirty="0">
                <a:latin typeface="Arial Black" panose="020B0A04020102020204" pitchFamily="34" charset="0"/>
              </a:rPr>
              <a:t>city and takes part in public events.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9" y="3856174"/>
            <a:ext cx="2587781" cy="3001826"/>
          </a:xfrm>
          <a:prstGeom prst="rect">
            <a:avLst/>
          </a:prstGeom>
        </p:spPr>
      </p:pic>
      <p:pic>
        <p:nvPicPr>
          <p:cNvPr id="6" name="Picture 2" descr="https://cbsv103.files.wordpress.com/2015/12/rochelle-robinson-e1449158595792.jpg?w=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10" y="108225"/>
            <a:ext cx="2768957" cy="35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39" y="181050"/>
            <a:ext cx="87036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leader of the city is the MAYOR, </a:t>
            </a:r>
          </a:p>
          <a:p>
            <a:r>
              <a:rPr lang="en-US" sz="5400" dirty="0" smtClean="0"/>
              <a:t>the MAYOR, </a:t>
            </a:r>
          </a:p>
          <a:p>
            <a:r>
              <a:rPr lang="en-US" sz="5400" dirty="0" smtClean="0"/>
              <a:t>the MAYOR.</a:t>
            </a:r>
          </a:p>
          <a:p>
            <a:r>
              <a:rPr lang="en-US" sz="5400" dirty="0" smtClean="0"/>
              <a:t>The leader of the city is the MAYOR, </a:t>
            </a:r>
          </a:p>
          <a:p>
            <a:r>
              <a:rPr lang="en-US" sz="5400" dirty="0" smtClean="0"/>
              <a:t>ROCHELLE ROBINSON!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442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OVERNOR button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2"/>
          <a:stretch/>
        </p:blipFill>
        <p:spPr bwMode="auto">
          <a:xfrm>
            <a:off x="1224522" y="468043"/>
            <a:ext cx="7752052" cy="56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5" y="340044"/>
            <a:ext cx="701040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Nathan Deal was elected Georgia’s 82</a:t>
            </a:r>
            <a:r>
              <a:rPr lang="en-US" baseline="30000" dirty="0" smtClean="0">
                <a:latin typeface="Arial Black" panose="020B0A04020102020204" pitchFamily="34" charset="0"/>
              </a:rPr>
              <a:t>nd</a:t>
            </a:r>
            <a:r>
              <a:rPr lang="en-US" dirty="0" smtClean="0">
                <a:latin typeface="Arial Black" panose="020B0A04020102020204" pitchFamily="34" charset="0"/>
              </a:rPr>
              <a:t> governor in 2011.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governor serves for 4 year terms.  They can serve for up to 2 terms.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governor’s top goal is keeping Georgia the No. 1 place in the nation to do business, a ranking the state earned in 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 governor works at the State Capitol building.</a:t>
            </a: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A governor's official duties can include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signing bills into law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serving as commander-in-chief of the state's National Guard and militia forces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convening special sessions of the state legislature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delivering a "state of the state" address to citizens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granting commutations and pardons to prisoners </a:t>
            </a:r>
            <a:endParaRPr lang="en-US" dirty="0"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appointing people to various judicial and state offices.</a:t>
            </a: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5475" y="4572001"/>
            <a:ext cx="3354648" cy="2176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1284" y="5660157"/>
            <a:ext cx="2474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Atlanta, Georgia</a:t>
            </a:r>
            <a:endParaRPr lang="en-US" sz="12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0981275" y="5952638"/>
            <a:ext cx="154190" cy="95053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9509"/>
          <a:stretch/>
        </p:blipFill>
        <p:spPr>
          <a:xfrm>
            <a:off x="9530076" y="0"/>
            <a:ext cx="2661924" cy="3439564"/>
          </a:xfrm>
          <a:prstGeom prst="rect">
            <a:avLst/>
          </a:prstGeom>
        </p:spPr>
      </p:pic>
      <p:pic>
        <p:nvPicPr>
          <p:cNvPr id="2050" name="Picture 2" descr="https://farm6.staticflickr.com/5501/9171871136_8a7a1a7ca2_z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-3138" r="15022" b="-1"/>
          <a:stretch/>
        </p:blipFill>
        <p:spPr bwMode="auto">
          <a:xfrm>
            <a:off x="7298269" y="1719782"/>
            <a:ext cx="2815562" cy="2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39" y="181050"/>
            <a:ext cx="87036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leader of the STATE is the GOVERNOR, </a:t>
            </a:r>
          </a:p>
          <a:p>
            <a:r>
              <a:rPr lang="en-US" sz="5400" dirty="0" smtClean="0"/>
              <a:t>the </a:t>
            </a:r>
            <a:r>
              <a:rPr lang="en-US" sz="5400" dirty="0" smtClean="0"/>
              <a:t>GOVERNOR</a:t>
            </a:r>
            <a:r>
              <a:rPr lang="en-US" sz="5400" dirty="0" smtClean="0"/>
              <a:t>, </a:t>
            </a:r>
          </a:p>
          <a:p>
            <a:r>
              <a:rPr lang="en-US" sz="5400" dirty="0" smtClean="0"/>
              <a:t>the </a:t>
            </a:r>
            <a:r>
              <a:rPr lang="en-US" sz="5400" dirty="0" smtClean="0"/>
              <a:t>GOVERNOR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The leader of the STATE is the GOVERNOR, </a:t>
            </a:r>
          </a:p>
          <a:p>
            <a:r>
              <a:rPr lang="en-US" sz="5400" dirty="0" smtClean="0"/>
              <a:t>NATHAN DEAL</a:t>
            </a:r>
            <a:r>
              <a:rPr lang="en-US" sz="5400" dirty="0" smtClean="0"/>
              <a:t>!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4540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presiden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7" y="206062"/>
            <a:ext cx="6418216" cy="6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6" y="340044"/>
            <a:ext cx="68816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Arial Black" panose="020B0A04020102020204" pitchFamily="34" charset="0"/>
              </a:rPr>
              <a:t>Barack H. Obama is the current president of the United States of America. He is the 44</a:t>
            </a:r>
            <a:r>
              <a:rPr lang="en-US" sz="1600" b="0" i="0" baseline="30000" dirty="0" smtClean="0">
                <a:effectLst/>
                <a:latin typeface="Arial Black" panose="020B0A04020102020204" pitchFamily="34" charset="0"/>
              </a:rPr>
              <a:t>th</a:t>
            </a:r>
            <a:r>
              <a:rPr lang="en-US" sz="1600" b="0" i="0" dirty="0" smtClean="0">
                <a:effectLst/>
                <a:latin typeface="Arial Black" panose="020B0A04020102020204" pitchFamily="34" charset="0"/>
              </a:rPr>
              <a:t> president and began his first term in 2008.  He ran for reelection in 2012, and also won. Obama made history by being the first African American president.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Arial Black" panose="020B0A04020102020204" pitchFamily="34" charset="0"/>
              </a:rPr>
              <a:t>The Constitution assigns the president two roles: chief executive of the federal government and Commander in Chief of the armed forces.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Arial Black" panose="020B0A04020102020204" pitchFamily="34" charset="0"/>
              </a:rPr>
              <a:t>As Commander in Chief, the president has the authority to send troops into combat, and is the only one who can decide whether to use nuclear weapons.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dirty="0" smtClean="0">
              <a:effectLst/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Arial Black" panose="020B0A04020102020204" pitchFamily="34" charset="0"/>
              </a:rPr>
              <a:t>As chief executive, he enforces laws, treaties, and court rulings; develops federal policies; prepares the national budget; and appoints federal officials. He also approves or vetoes acts of Congress and grants pardons.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lack" panose="020B0A04020102020204" pitchFamily="34" charset="0"/>
              </a:rPr>
              <a:t>The president of the United States lives and works at the White House in Washington, DC.  He also works at the U.S. Capitol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lack" panose="020B0A04020102020204" pitchFamily="34" charset="0"/>
              </a:rPr>
              <a:t>In the recent election, Donald Trump was elected to be the next president of the United States beginning in 2017.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54" y="4344354"/>
            <a:ext cx="3672646" cy="2438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415" y="541064"/>
            <a:ext cx="2817897" cy="3512720"/>
          </a:xfrm>
          <a:prstGeom prst="rect">
            <a:avLst/>
          </a:prstGeom>
        </p:spPr>
      </p:pic>
      <p:pic>
        <p:nvPicPr>
          <p:cNvPr id="6" name="Picture 2" descr="https://pmctvline2.files.wordpress.com/2015/06/donald-trump-president-leaving-celebrity-apprentice.jpg?w=5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r="24610"/>
          <a:stretch/>
        </p:blipFill>
        <p:spPr bwMode="auto">
          <a:xfrm>
            <a:off x="7855090" y="5563673"/>
            <a:ext cx="894801" cy="11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ellotravel.com/hellotravel/config/images/places2see/738X538/white-house-washingt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4394" r="16777"/>
          <a:stretch/>
        </p:blipFill>
        <p:spPr bwMode="auto">
          <a:xfrm>
            <a:off x="7046289" y="2513728"/>
            <a:ext cx="2243195" cy="20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s2u.com/p2go.com/wp-content/uploads/2011/06/The-White-House-Washington-D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60" y="836275"/>
            <a:ext cx="1867113" cy="13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444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Arial Black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Witcher</dc:creator>
  <cp:lastModifiedBy>Amy Witcher</cp:lastModifiedBy>
  <cp:revision>8</cp:revision>
  <dcterms:created xsi:type="dcterms:W3CDTF">2017-01-04T03:36:07Z</dcterms:created>
  <dcterms:modified xsi:type="dcterms:W3CDTF">2017-01-04T04:37:13Z</dcterms:modified>
</cp:coreProperties>
</file>