
<file path=[Content_Types].xml><?xml version="1.0" encoding="utf-8"?>
<Types xmlns="http://schemas.openxmlformats.org/package/2006/content-types">
  <Default Extension="tmp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92" r:id="rId9"/>
    <p:sldId id="264" r:id="rId10"/>
    <p:sldId id="268" r:id="rId11"/>
    <p:sldId id="269" r:id="rId12"/>
    <p:sldId id="270" r:id="rId13"/>
    <p:sldId id="275" r:id="rId14"/>
    <p:sldId id="291" r:id="rId15"/>
    <p:sldId id="276" r:id="rId16"/>
    <p:sldId id="277" r:id="rId17"/>
    <p:sldId id="290" r:id="rId18"/>
    <p:sldId id="289" r:id="rId19"/>
    <p:sldId id="278" r:id="rId20"/>
    <p:sldId id="279" r:id="rId21"/>
    <p:sldId id="288" r:id="rId22"/>
    <p:sldId id="280" r:id="rId23"/>
    <p:sldId id="281" r:id="rId24"/>
    <p:sldId id="282" r:id="rId25"/>
    <p:sldId id="287" r:id="rId26"/>
    <p:sldId id="283" r:id="rId27"/>
    <p:sldId id="286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C422"/>
    <a:srgbClr val="02F05D"/>
    <a:srgbClr val="016326"/>
    <a:srgbClr val="F0AEE3"/>
    <a:srgbClr val="37F418"/>
    <a:srgbClr val="F715B6"/>
    <a:srgbClr val="E977E1"/>
    <a:srgbClr val="F67616"/>
    <a:srgbClr val="1A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5204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D3950-9C8C-46A9-A809-8EA7184DB40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99FFE-4837-4BE3-890F-D671FF614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97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4777-8C88-4DCE-B8B5-82786DCA36F0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CA9F-4C49-4873-A537-7D7D45719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748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4777-8C88-4DCE-B8B5-82786DCA36F0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CA9F-4C49-4873-A537-7D7D45719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40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4777-8C88-4DCE-B8B5-82786DCA36F0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CA9F-4C49-4873-A537-7D7D45719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62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4777-8C88-4DCE-B8B5-82786DCA36F0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CA9F-4C49-4873-A537-7D7D45719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4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4777-8C88-4DCE-B8B5-82786DCA36F0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CA9F-4C49-4873-A537-7D7D45719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1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4777-8C88-4DCE-B8B5-82786DCA36F0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CA9F-4C49-4873-A537-7D7D45719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47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4777-8C88-4DCE-B8B5-82786DCA36F0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CA9F-4C49-4873-A537-7D7D45719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4777-8C88-4DCE-B8B5-82786DCA36F0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CA9F-4C49-4873-A537-7D7D45719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2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4777-8C88-4DCE-B8B5-82786DCA36F0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CA9F-4C49-4873-A537-7D7D45719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32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4777-8C88-4DCE-B8B5-82786DCA36F0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CA9F-4C49-4873-A537-7D7D45719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02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4777-8C88-4DCE-B8B5-82786DCA36F0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CA9F-4C49-4873-A537-7D7D45719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04777-8C88-4DCE-B8B5-82786DCA36F0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ACA9F-4C49-4873-A537-7D7D45719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7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my witcher\AppData\Local\Microsoft\Windows\Temporary Internet Files\Content.IE5\SWOX0B19\MC90004817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506382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amy witcher\AppData\Local\Microsoft\Windows\Temporary Internet Files\Content.IE5\HGV2ZWIS\MC90004806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584" y="5720567"/>
            <a:ext cx="2067003" cy="782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amy witcher\AppData\Local\Microsoft\Windows\Temporary Internet Files\Content.IE5\5MEAJO7I\MC90004806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797" y="3964779"/>
            <a:ext cx="2341562" cy="1048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Users\amy witcher\AppData\Local\Microsoft\Windows\Temporary Internet Files\Content.IE5\ZVIIZ6C0\MC90004806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78" y="5633626"/>
            <a:ext cx="2247118" cy="982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C:\Users\amy witcher\AppData\Local\Microsoft\Windows\Temporary Internet Files\Content.IE5\HGV2ZWIS\MC90004807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991" y="5544255"/>
            <a:ext cx="1614209" cy="1135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C:\Users\amy witcher\AppData\Local\Microsoft\Windows\Temporary Internet Files\Content.IE5\HGV2ZWIS\MC90004806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893" y="4071952"/>
            <a:ext cx="1311275" cy="2092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C:\Users\amy witcher\AppData\Local\Microsoft\Windows\Temporary Internet Files\Content.IE5\SWOX0B19\MC900048070[2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098" y="5029200"/>
            <a:ext cx="1258617" cy="1650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1" descr="C:\Users\amy witcher\AppData\Local\Microsoft\Windows\Temporary Internet Files\Content.IE5\ZVIIZ6C0\MC900048067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12" y="3927958"/>
            <a:ext cx="1601988" cy="110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85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9220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How many faces (seen and unseen) does the figure below have?</a:t>
            </a:r>
            <a:endParaRPr lang="en-US" sz="6000" dirty="0"/>
          </a:p>
        </p:txBody>
      </p:sp>
      <p:sp>
        <p:nvSpPr>
          <p:cNvPr id="3" name="Can 2"/>
          <p:cNvSpPr/>
          <p:nvPr/>
        </p:nvSpPr>
        <p:spPr>
          <a:xfrm>
            <a:off x="4953000" y="2895600"/>
            <a:ext cx="2971800" cy="3200400"/>
          </a:xfrm>
          <a:prstGeom prst="can">
            <a:avLst/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71600" y="3810000"/>
            <a:ext cx="190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9114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be 2"/>
          <p:cNvSpPr/>
          <p:nvPr/>
        </p:nvSpPr>
        <p:spPr>
          <a:xfrm>
            <a:off x="5410200" y="304800"/>
            <a:ext cx="3200400" cy="3048000"/>
          </a:xfrm>
          <a:prstGeom prst="cube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5020670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How many vertices does a cube have?</a:t>
            </a:r>
          </a:p>
          <a:p>
            <a:endParaRPr lang="en-US" sz="2400" b="1" dirty="0"/>
          </a:p>
          <a:p>
            <a:pPr marL="342900" indent="-342900">
              <a:buAutoNum type="alphaLcPeriod"/>
            </a:pPr>
            <a:r>
              <a:rPr lang="en-US" sz="2400" b="1" dirty="0"/>
              <a:t>4</a:t>
            </a:r>
            <a:endParaRPr lang="en-US" sz="2400" b="1" dirty="0" smtClean="0"/>
          </a:p>
          <a:p>
            <a:pPr marL="342900" indent="-342900">
              <a:buAutoNum type="alphaLcPeriod"/>
            </a:pPr>
            <a:r>
              <a:rPr lang="en-US" sz="2400" b="1" dirty="0"/>
              <a:t>6</a:t>
            </a:r>
            <a:endParaRPr lang="en-US" sz="2400" b="1" dirty="0" smtClean="0"/>
          </a:p>
          <a:p>
            <a:pPr marL="342900" indent="-342900">
              <a:buAutoNum type="alphaLcPeriod"/>
            </a:pPr>
            <a:r>
              <a:rPr lang="en-US" sz="2400" b="1" dirty="0" smtClean="0"/>
              <a:t>8</a:t>
            </a:r>
          </a:p>
          <a:p>
            <a:pPr marL="342900" indent="-342900">
              <a:buAutoNum type="alphaLcPeriod"/>
            </a:pPr>
            <a:r>
              <a:rPr lang="en-US" sz="2400" b="1" dirty="0" smtClean="0"/>
              <a:t>12</a:t>
            </a:r>
          </a:p>
          <a:p>
            <a:pPr marL="342900" indent="-342900">
              <a:buAutoNum type="alphaLcPeriod"/>
            </a:pPr>
            <a:endParaRPr lang="en-US" sz="2000" b="1" dirty="0"/>
          </a:p>
          <a:p>
            <a:pPr marL="342900" indent="-342900">
              <a:buAutoNum type="alphaLcPeriod"/>
            </a:pPr>
            <a:endParaRPr lang="en-US" sz="2000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AutoNum type="alphaLcPeriod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4009" y="2467367"/>
            <a:ext cx="476534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How many edges does a cube have?</a:t>
            </a:r>
          </a:p>
          <a:p>
            <a:endParaRPr lang="en-US" sz="2400" b="1" dirty="0"/>
          </a:p>
          <a:p>
            <a:pPr marL="342900" indent="-342900">
              <a:buAutoNum type="alphaLcPeriod"/>
            </a:pPr>
            <a:r>
              <a:rPr lang="en-US" sz="2400" b="1" dirty="0"/>
              <a:t>4</a:t>
            </a:r>
          </a:p>
          <a:p>
            <a:pPr marL="342900" indent="-342900">
              <a:buAutoNum type="alphaLcPeriod"/>
            </a:pPr>
            <a:r>
              <a:rPr lang="en-US" sz="2400" b="1" dirty="0"/>
              <a:t>6</a:t>
            </a:r>
          </a:p>
          <a:p>
            <a:pPr marL="342900" indent="-342900">
              <a:buAutoNum type="alphaLcPeriod"/>
            </a:pPr>
            <a:r>
              <a:rPr lang="en-US" sz="2400" b="1" dirty="0"/>
              <a:t>8</a:t>
            </a:r>
          </a:p>
          <a:p>
            <a:pPr marL="342900" indent="-342900">
              <a:buAutoNum type="alphaLcPeriod"/>
            </a:pPr>
            <a:r>
              <a:rPr lang="en-US" sz="2400" b="1" dirty="0"/>
              <a:t>12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5242559" y="4003158"/>
            <a:ext cx="429768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/>
          </a:p>
          <a:p>
            <a:r>
              <a:rPr lang="en-US" sz="2400" b="1" dirty="0"/>
              <a:t>How many faces does a cube have?</a:t>
            </a:r>
          </a:p>
          <a:p>
            <a:pPr marL="342900" indent="-342900">
              <a:buAutoNum type="alphaLcPeriod"/>
            </a:pPr>
            <a:r>
              <a:rPr lang="en-US" sz="2400" b="1" dirty="0"/>
              <a:t>4</a:t>
            </a:r>
          </a:p>
          <a:p>
            <a:pPr marL="342900" indent="-342900">
              <a:buAutoNum type="alphaLcPeriod"/>
            </a:pPr>
            <a:r>
              <a:rPr lang="en-US" sz="2400" b="1" dirty="0"/>
              <a:t>6</a:t>
            </a:r>
          </a:p>
          <a:p>
            <a:pPr marL="342900" indent="-342900">
              <a:buAutoNum type="alphaLcPeriod"/>
            </a:pPr>
            <a:r>
              <a:rPr lang="en-US" sz="2400" b="1" dirty="0"/>
              <a:t>8</a:t>
            </a:r>
          </a:p>
          <a:p>
            <a:pPr marL="342900" indent="-342900">
              <a:buAutoNum type="alphaLcPeriod"/>
            </a:pPr>
            <a:r>
              <a:rPr lang="en-US" sz="2400" b="1" dirty="0"/>
              <a:t>12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3622" y="4876800"/>
            <a:ext cx="4862165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What shape are the faces on a cube?</a:t>
            </a:r>
          </a:p>
          <a:p>
            <a:pPr marL="342900" indent="-342900">
              <a:buAutoNum type="alphaLcPeriod"/>
            </a:pPr>
            <a:r>
              <a:rPr lang="en-US" sz="2400" b="1" dirty="0"/>
              <a:t>rectangles</a:t>
            </a:r>
          </a:p>
          <a:p>
            <a:pPr marL="342900" indent="-342900">
              <a:buAutoNum type="alphaLcPeriod"/>
            </a:pPr>
            <a:r>
              <a:rPr lang="en-US" sz="2400" b="1" dirty="0"/>
              <a:t>Square and rectangles</a:t>
            </a:r>
          </a:p>
          <a:p>
            <a:pPr marL="342900" indent="-342900">
              <a:buAutoNum type="alphaLcPeriod"/>
            </a:pPr>
            <a:r>
              <a:rPr lang="en-US" sz="2400" b="1" dirty="0" smtClean="0"/>
              <a:t>Squares</a:t>
            </a:r>
          </a:p>
          <a:p>
            <a:pPr marL="342900" indent="-342900">
              <a:buAutoNum type="alphaLcPeriod"/>
            </a:pPr>
            <a:r>
              <a:rPr lang="en-US" sz="2400" b="1" dirty="0" smtClean="0"/>
              <a:t>Circles and triangles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18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9220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How many faces (seen and unseen) does the figure below have?</a:t>
            </a:r>
            <a:endParaRPr lang="en-US" sz="6000" dirty="0"/>
          </a:p>
        </p:txBody>
      </p:sp>
      <p:sp>
        <p:nvSpPr>
          <p:cNvPr id="3" name="Cube 2"/>
          <p:cNvSpPr/>
          <p:nvPr/>
        </p:nvSpPr>
        <p:spPr>
          <a:xfrm>
            <a:off x="3657600" y="3200400"/>
            <a:ext cx="4876800" cy="1524000"/>
          </a:xfrm>
          <a:prstGeom prst="cub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47800" y="3733800"/>
            <a:ext cx="152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6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50917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Which geometric solid below has only 1 face?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2438400" y="2514600"/>
            <a:ext cx="396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sz="4800" dirty="0" smtClean="0"/>
              <a:t>Cylinder</a:t>
            </a:r>
          </a:p>
          <a:p>
            <a:pPr marL="342900" indent="-342900">
              <a:buAutoNum type="alphaUcPeriod"/>
            </a:pPr>
            <a:r>
              <a:rPr lang="en-US" sz="4800" dirty="0" smtClean="0"/>
              <a:t>Pyramid</a:t>
            </a:r>
          </a:p>
          <a:p>
            <a:pPr marL="342900" indent="-342900">
              <a:buAutoNum type="alphaUcPeriod"/>
            </a:pPr>
            <a:r>
              <a:rPr lang="en-US" sz="4800" dirty="0" smtClean="0"/>
              <a:t>Cone</a:t>
            </a:r>
          </a:p>
          <a:p>
            <a:pPr marL="342900" indent="-342900">
              <a:buAutoNum type="alphaUcPeriod"/>
            </a:pPr>
            <a:r>
              <a:rPr lang="en-US" sz="4800" dirty="0" smtClean="0"/>
              <a:t>Sphere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5181600" y="4050098"/>
            <a:ext cx="20922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C. Cone</a:t>
            </a:r>
          </a:p>
        </p:txBody>
      </p:sp>
      <p:pic>
        <p:nvPicPr>
          <p:cNvPr id="6146" name="Picture 2" descr="C:\Users\amy witcher\AppData\Local\Microsoft\Windows\Temporary Internet Files\Content.IE5\SWOX0B19\MC9000482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628" y="2362200"/>
            <a:ext cx="1581211" cy="1879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32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2889" y="214532"/>
            <a:ext cx="6806543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All of these shapes have five sides.  </a:t>
            </a:r>
            <a:endParaRPr lang="en-US" sz="2800" b="1" dirty="0" smtClean="0"/>
          </a:p>
          <a:p>
            <a:r>
              <a:rPr lang="en-US" sz="2800" b="1" dirty="0" smtClean="0"/>
              <a:t>What </a:t>
            </a:r>
            <a:r>
              <a:rPr lang="en-US" sz="2800" b="1" dirty="0" smtClean="0"/>
              <a:t>is true about all of these shapes?</a:t>
            </a:r>
          </a:p>
          <a:p>
            <a:endParaRPr lang="en-US" sz="2800" b="1" dirty="0"/>
          </a:p>
          <a:p>
            <a:pPr marL="342900" indent="-342900">
              <a:buAutoNum type="alphaLcPeriod"/>
            </a:pPr>
            <a:r>
              <a:rPr lang="en-US" sz="2800" b="1" dirty="0" smtClean="0"/>
              <a:t>They are all rectangles.</a:t>
            </a:r>
          </a:p>
          <a:p>
            <a:pPr marL="342900" indent="-342900">
              <a:buAutoNum type="alphaLcPeriod"/>
            </a:pPr>
            <a:r>
              <a:rPr lang="en-US" sz="2800" b="1" dirty="0" smtClean="0"/>
              <a:t>They all have 5 angles.</a:t>
            </a:r>
          </a:p>
          <a:p>
            <a:pPr marL="342900" indent="-342900">
              <a:buAutoNum type="alphaLcPeriod"/>
            </a:pPr>
            <a:r>
              <a:rPr lang="en-US" sz="2800" b="1" dirty="0" smtClean="0"/>
              <a:t>The lengths of the sides are all the same.</a:t>
            </a:r>
          </a:p>
          <a:p>
            <a:pPr marL="342900" indent="-342900">
              <a:buAutoNum type="alphaLcPeriod"/>
            </a:pPr>
            <a:r>
              <a:rPr lang="en-US" sz="2800" b="1" dirty="0" smtClean="0"/>
              <a:t>Each shape as angles that are all different.</a:t>
            </a:r>
            <a:endParaRPr lang="en-US" sz="2800" b="1" dirty="0"/>
          </a:p>
        </p:txBody>
      </p:sp>
      <p:sp>
        <p:nvSpPr>
          <p:cNvPr id="3" name="Regular Pentagon 2"/>
          <p:cNvSpPr/>
          <p:nvPr/>
        </p:nvSpPr>
        <p:spPr>
          <a:xfrm>
            <a:off x="304800" y="3848100"/>
            <a:ext cx="1752600" cy="1295400"/>
          </a:xfrm>
          <a:prstGeom prst="pen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gular Pentagon 3"/>
          <p:cNvSpPr/>
          <p:nvPr/>
        </p:nvSpPr>
        <p:spPr>
          <a:xfrm>
            <a:off x="2362200" y="3695700"/>
            <a:ext cx="1545749" cy="2895600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entagon 4"/>
          <p:cNvSpPr/>
          <p:nvPr/>
        </p:nvSpPr>
        <p:spPr>
          <a:xfrm>
            <a:off x="3934107" y="3543300"/>
            <a:ext cx="2988338" cy="60960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ard 5"/>
          <p:cNvSpPr/>
          <p:nvPr/>
        </p:nvSpPr>
        <p:spPr>
          <a:xfrm>
            <a:off x="5562600" y="4963804"/>
            <a:ext cx="2362200" cy="1600200"/>
          </a:xfrm>
          <a:prstGeom prst="flowChartPunchedCar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29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Which geometric solid below has only 2 faces?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990600" y="1905000"/>
            <a:ext cx="77723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UcPeriod"/>
            </a:pPr>
            <a:r>
              <a:rPr lang="en-US" sz="7200" dirty="0" smtClean="0"/>
              <a:t>Cone</a:t>
            </a:r>
          </a:p>
          <a:p>
            <a:pPr marL="342900" indent="-342900">
              <a:buAutoNum type="alphaUcPeriod"/>
            </a:pPr>
            <a:r>
              <a:rPr lang="en-US" sz="7200" dirty="0" smtClean="0"/>
              <a:t>Sphere</a:t>
            </a:r>
          </a:p>
          <a:p>
            <a:pPr marL="342900" indent="-342900">
              <a:buAutoNum type="alphaUcPeriod"/>
            </a:pPr>
            <a:r>
              <a:rPr lang="en-US" sz="7200" dirty="0" smtClean="0"/>
              <a:t>Cylinder</a:t>
            </a:r>
          </a:p>
          <a:p>
            <a:pPr marL="342900" indent="-342900">
              <a:buAutoNum type="alphaUcPeriod"/>
            </a:pPr>
            <a:r>
              <a:rPr lang="en-US" sz="7200" dirty="0" smtClean="0"/>
              <a:t>Rectangular Prism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6600" y="2514600"/>
            <a:ext cx="5486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smtClean="0"/>
              <a:t>C. Cylinder</a:t>
            </a:r>
          </a:p>
        </p:txBody>
      </p:sp>
      <p:sp>
        <p:nvSpPr>
          <p:cNvPr id="6" name="Can 5"/>
          <p:cNvSpPr/>
          <p:nvPr/>
        </p:nvSpPr>
        <p:spPr>
          <a:xfrm>
            <a:off x="7543800" y="2514600"/>
            <a:ext cx="1219199" cy="1652557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8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70808"/>
            <a:ext cx="9220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If you cut this shape on the line, how many sides would the two new shapes have?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3200400" y="3276600"/>
            <a:ext cx="1447800" cy="1066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Process 3"/>
          <p:cNvSpPr/>
          <p:nvPr/>
        </p:nvSpPr>
        <p:spPr>
          <a:xfrm>
            <a:off x="4648200" y="3276600"/>
            <a:ext cx="1447800" cy="1066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3124200"/>
            <a:ext cx="1905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sz="4800" dirty="0" smtClean="0"/>
              <a:t>4</a:t>
            </a:r>
          </a:p>
          <a:p>
            <a:pPr marL="342900" indent="-342900">
              <a:buAutoNum type="alphaUcPeriod"/>
            </a:pPr>
            <a:r>
              <a:rPr lang="en-US" sz="4800" dirty="0" smtClean="0"/>
              <a:t>6</a:t>
            </a:r>
          </a:p>
          <a:p>
            <a:pPr marL="342900" indent="-342900">
              <a:buAutoNum type="alphaUcPeriod"/>
            </a:pPr>
            <a:r>
              <a:rPr lang="en-US" sz="4800" dirty="0" smtClean="0"/>
              <a:t>8</a:t>
            </a:r>
          </a:p>
          <a:p>
            <a:pPr marL="342900" indent="-342900">
              <a:buAutoNum type="alphaUcPeriod"/>
            </a:pPr>
            <a:r>
              <a:rPr lang="en-US" sz="4800" dirty="0" smtClean="0"/>
              <a:t>12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4152900" y="4647694"/>
            <a:ext cx="167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c. 8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5938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24934"/>
            <a:ext cx="4285789" cy="652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What color are the FACES of this cube?</a:t>
            </a:r>
          </a:p>
          <a:p>
            <a:pPr marL="342900" indent="-342900">
              <a:buAutoNum type="alphaLcPeriod"/>
            </a:pPr>
            <a:r>
              <a:rPr lang="en-US" sz="2000" b="1" dirty="0" smtClean="0"/>
              <a:t>Yellow</a:t>
            </a:r>
          </a:p>
          <a:p>
            <a:pPr marL="342900" indent="-342900">
              <a:buAutoNum type="alphaLcPeriod"/>
            </a:pPr>
            <a:r>
              <a:rPr lang="en-US" sz="2000" b="1" dirty="0" smtClean="0"/>
              <a:t>Pink</a:t>
            </a:r>
          </a:p>
          <a:p>
            <a:pPr marL="342900" indent="-342900">
              <a:buAutoNum type="alphaLcPeriod"/>
            </a:pPr>
            <a:r>
              <a:rPr lang="en-US" sz="2000" b="1" dirty="0" smtClean="0"/>
              <a:t>Green</a:t>
            </a:r>
          </a:p>
          <a:p>
            <a:pPr marL="342900" indent="-342900">
              <a:buAutoNum type="alphaLcPeriod"/>
            </a:pPr>
            <a:endParaRPr lang="en-US" sz="2000" b="1" dirty="0" smtClean="0"/>
          </a:p>
          <a:p>
            <a:pPr marL="342900" indent="-342900">
              <a:buAutoNum type="alphaLcPeriod"/>
            </a:pPr>
            <a:endParaRPr lang="en-US" sz="2000" b="1" dirty="0" smtClean="0"/>
          </a:p>
          <a:p>
            <a:pPr marL="342900" indent="-342900">
              <a:buAutoNum type="alphaLcPeriod"/>
            </a:pPr>
            <a:endParaRPr lang="en-US" sz="2000" b="1" dirty="0" smtClean="0"/>
          </a:p>
          <a:p>
            <a:pPr marL="342900" indent="-342900">
              <a:buAutoNum type="alphaLcPeriod"/>
            </a:pPr>
            <a:endParaRPr lang="en-US" sz="2000" b="1" dirty="0"/>
          </a:p>
          <a:p>
            <a:r>
              <a:rPr lang="en-US" sz="2000" b="1" dirty="0" smtClean="0"/>
              <a:t>What color are the vertices/corners?</a:t>
            </a:r>
          </a:p>
          <a:p>
            <a:pPr marL="342900" indent="-342900">
              <a:buAutoNum type="alphaLcPeriod"/>
            </a:pPr>
            <a:r>
              <a:rPr lang="en-US" sz="2000" b="1" dirty="0" smtClean="0"/>
              <a:t>Yellow</a:t>
            </a:r>
          </a:p>
          <a:p>
            <a:pPr marL="342900" indent="-342900">
              <a:buAutoNum type="alphaLcPeriod"/>
            </a:pPr>
            <a:r>
              <a:rPr lang="en-US" sz="2000" b="1" dirty="0" smtClean="0"/>
              <a:t>Pink</a:t>
            </a:r>
          </a:p>
          <a:p>
            <a:pPr marL="342900" indent="-342900">
              <a:buAutoNum type="alphaLcPeriod"/>
            </a:pPr>
            <a:r>
              <a:rPr lang="en-US" sz="2000" b="1" dirty="0" smtClean="0"/>
              <a:t>Green</a:t>
            </a:r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What color are the edges?</a:t>
            </a:r>
          </a:p>
          <a:p>
            <a:pPr marL="342900" indent="-342900">
              <a:buAutoNum type="alphaLcPeriod"/>
            </a:pPr>
            <a:r>
              <a:rPr lang="en-US" sz="2000" b="1" dirty="0" smtClean="0"/>
              <a:t>Yellow</a:t>
            </a:r>
          </a:p>
          <a:p>
            <a:pPr marL="342900" indent="-342900">
              <a:buAutoNum type="alphaLcPeriod"/>
            </a:pPr>
            <a:r>
              <a:rPr lang="en-US" sz="2000" b="1" dirty="0" smtClean="0"/>
              <a:t>Pink</a:t>
            </a:r>
          </a:p>
          <a:p>
            <a:pPr marL="342900" indent="-342900">
              <a:buAutoNum type="alphaLcPeriod"/>
            </a:pPr>
            <a:r>
              <a:rPr lang="en-US" sz="2000" b="1" dirty="0" smtClean="0"/>
              <a:t>Green</a:t>
            </a:r>
          </a:p>
          <a:p>
            <a:endParaRPr lang="en-US" dirty="0"/>
          </a:p>
        </p:txBody>
      </p:sp>
      <p:sp>
        <p:nvSpPr>
          <p:cNvPr id="3" name="Cube 2"/>
          <p:cNvSpPr/>
          <p:nvPr/>
        </p:nvSpPr>
        <p:spPr>
          <a:xfrm>
            <a:off x="4724400" y="794266"/>
            <a:ext cx="3581400" cy="3396734"/>
          </a:xfrm>
          <a:prstGeom prst="cube">
            <a:avLst/>
          </a:prstGeom>
          <a:solidFill>
            <a:srgbClr val="F0AEE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4724400" y="1524000"/>
            <a:ext cx="152400" cy="152400"/>
          </a:xfrm>
          <a:prstGeom prst="line">
            <a:avLst/>
          </a:prstGeom>
          <a:ln>
            <a:solidFill>
              <a:srgbClr val="22C422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5410200" y="798884"/>
            <a:ext cx="152400" cy="152400"/>
          </a:xfrm>
          <a:prstGeom prst="line">
            <a:avLst/>
          </a:prstGeom>
          <a:ln>
            <a:solidFill>
              <a:srgbClr val="22C422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7467600" y="1524000"/>
            <a:ext cx="152400" cy="152400"/>
          </a:xfrm>
          <a:prstGeom prst="line">
            <a:avLst/>
          </a:prstGeom>
          <a:ln>
            <a:solidFill>
              <a:srgbClr val="22C422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8153400" y="798884"/>
            <a:ext cx="152400" cy="152400"/>
          </a:xfrm>
          <a:prstGeom prst="line">
            <a:avLst/>
          </a:prstGeom>
          <a:ln>
            <a:solidFill>
              <a:srgbClr val="22C422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7467600" y="4038600"/>
            <a:ext cx="152400" cy="152400"/>
          </a:xfrm>
          <a:prstGeom prst="line">
            <a:avLst/>
          </a:prstGeom>
          <a:ln>
            <a:solidFill>
              <a:srgbClr val="22C422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8153400" y="3352800"/>
            <a:ext cx="152400" cy="152400"/>
          </a:xfrm>
          <a:prstGeom prst="line">
            <a:avLst/>
          </a:prstGeom>
          <a:ln>
            <a:solidFill>
              <a:srgbClr val="22C422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724400" y="1676400"/>
            <a:ext cx="152400" cy="0"/>
          </a:xfrm>
          <a:prstGeom prst="line">
            <a:avLst/>
          </a:prstGeom>
          <a:ln>
            <a:solidFill>
              <a:srgbClr val="22C422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562600" y="798884"/>
            <a:ext cx="152400" cy="0"/>
          </a:xfrm>
          <a:prstGeom prst="line">
            <a:avLst/>
          </a:prstGeom>
          <a:ln>
            <a:solidFill>
              <a:srgbClr val="22C422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315200" y="1667164"/>
            <a:ext cx="152400" cy="0"/>
          </a:xfrm>
          <a:prstGeom prst="line">
            <a:avLst/>
          </a:prstGeom>
          <a:ln>
            <a:solidFill>
              <a:srgbClr val="22C422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153400" y="798884"/>
            <a:ext cx="152400" cy="0"/>
          </a:xfrm>
          <a:prstGeom prst="line">
            <a:avLst/>
          </a:prstGeom>
          <a:ln>
            <a:solidFill>
              <a:srgbClr val="22C422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54418" y="4181764"/>
            <a:ext cx="152400" cy="0"/>
          </a:xfrm>
          <a:prstGeom prst="line">
            <a:avLst/>
          </a:prstGeom>
          <a:ln>
            <a:solidFill>
              <a:srgbClr val="22C422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315200" y="4191000"/>
            <a:ext cx="152400" cy="0"/>
          </a:xfrm>
          <a:prstGeom prst="line">
            <a:avLst/>
          </a:prstGeom>
          <a:ln>
            <a:solidFill>
              <a:srgbClr val="22C422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305800" y="3200400"/>
            <a:ext cx="0" cy="152400"/>
          </a:xfrm>
          <a:prstGeom prst="line">
            <a:avLst/>
          </a:prstGeom>
          <a:ln>
            <a:solidFill>
              <a:srgbClr val="22C422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42873" y="4029364"/>
            <a:ext cx="0" cy="152400"/>
          </a:xfrm>
          <a:prstGeom prst="line">
            <a:avLst/>
          </a:prstGeom>
          <a:ln>
            <a:solidFill>
              <a:srgbClr val="22C422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9053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16468"/>
            <a:ext cx="4173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Which shape is a quadrilateral?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400627" y="914400"/>
            <a:ext cx="1600200" cy="1143000"/>
          </a:xfrm>
          <a:prstGeom prst="rect">
            <a:avLst/>
          </a:prstGeom>
          <a:solidFill>
            <a:srgbClr val="FFFF00"/>
          </a:soli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2362200" y="781627"/>
            <a:ext cx="1752600" cy="1295400"/>
          </a:xfrm>
          <a:prstGeom prst="triangle">
            <a:avLst/>
          </a:prstGeom>
          <a:solidFill>
            <a:srgbClr val="FFFF00"/>
          </a:soli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4267200" y="533400"/>
            <a:ext cx="1828800" cy="1524000"/>
          </a:xfrm>
          <a:prstGeom prst="star5">
            <a:avLst/>
          </a:prstGeom>
          <a:solidFill>
            <a:srgbClr val="FFFF00"/>
          </a:soli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entagon 5"/>
          <p:cNvSpPr/>
          <p:nvPr/>
        </p:nvSpPr>
        <p:spPr>
          <a:xfrm>
            <a:off x="6477000" y="914400"/>
            <a:ext cx="1752600" cy="1143000"/>
          </a:xfrm>
          <a:prstGeom prst="homePlate">
            <a:avLst/>
          </a:prstGeom>
          <a:solidFill>
            <a:srgbClr val="FFFF00"/>
          </a:soli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1409" y="3505200"/>
            <a:ext cx="4680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Which shape is </a:t>
            </a:r>
            <a:r>
              <a:rPr lang="en-US" sz="2400" b="1" u="sng" dirty="0" smtClean="0"/>
              <a:t>not</a:t>
            </a:r>
            <a:r>
              <a:rPr lang="en-US" sz="2400" b="1" dirty="0" smtClean="0"/>
              <a:t> a quadrilateral?</a:t>
            </a:r>
            <a:endParaRPr lang="en-US" sz="2400" b="1" dirty="0"/>
          </a:p>
        </p:txBody>
      </p:sp>
      <p:sp>
        <p:nvSpPr>
          <p:cNvPr id="8" name="Parallelogram 7"/>
          <p:cNvSpPr/>
          <p:nvPr/>
        </p:nvSpPr>
        <p:spPr>
          <a:xfrm>
            <a:off x="421409" y="4465782"/>
            <a:ext cx="1407391" cy="1371600"/>
          </a:xfrm>
          <a:prstGeom prst="parallelogram">
            <a:avLst/>
          </a:prstGeom>
          <a:gradFill>
            <a:gsLst>
              <a:gs pos="0">
                <a:srgbClr val="DDEBCF"/>
              </a:gs>
              <a:gs pos="35000">
                <a:srgbClr val="F715B6"/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apezoid 8"/>
          <p:cNvSpPr/>
          <p:nvPr/>
        </p:nvSpPr>
        <p:spPr>
          <a:xfrm>
            <a:off x="2275284" y="4472709"/>
            <a:ext cx="1881079" cy="1219200"/>
          </a:xfrm>
          <a:prstGeom prst="trapezoid">
            <a:avLst/>
          </a:prstGeom>
          <a:gradFill>
            <a:gsLst>
              <a:gs pos="0">
                <a:srgbClr val="DDEBCF"/>
              </a:gs>
              <a:gs pos="35000">
                <a:srgbClr val="F715B6"/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iamond 9"/>
          <p:cNvSpPr/>
          <p:nvPr/>
        </p:nvSpPr>
        <p:spPr>
          <a:xfrm>
            <a:off x="4572000" y="4015509"/>
            <a:ext cx="1371600" cy="1676400"/>
          </a:xfrm>
          <a:prstGeom prst="diamond">
            <a:avLst/>
          </a:prstGeom>
          <a:gradFill>
            <a:gsLst>
              <a:gs pos="0">
                <a:srgbClr val="DDEBCF"/>
              </a:gs>
              <a:gs pos="35000">
                <a:srgbClr val="F715B6"/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xagon 10"/>
          <p:cNvSpPr/>
          <p:nvPr/>
        </p:nvSpPr>
        <p:spPr>
          <a:xfrm>
            <a:off x="6553200" y="4167909"/>
            <a:ext cx="1752600" cy="1524000"/>
          </a:xfrm>
          <a:prstGeom prst="hexagon">
            <a:avLst/>
          </a:prstGeom>
          <a:gradFill>
            <a:gsLst>
              <a:gs pos="0">
                <a:srgbClr val="DDEBCF"/>
              </a:gs>
              <a:gs pos="35000">
                <a:srgbClr val="F715B6"/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1905000"/>
            <a:ext cx="8610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           B.            C.             D.  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5829252"/>
            <a:ext cx="8610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           B.            C.             D.  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78780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9220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If you cut this shape on the line, how </a:t>
            </a:r>
            <a:r>
              <a:rPr lang="en-US" sz="6000" dirty="0" smtClean="0"/>
              <a:t>many sides </a:t>
            </a:r>
            <a:r>
              <a:rPr lang="en-US" sz="6000" dirty="0" smtClean="0"/>
              <a:t>would the two new shapes have?</a:t>
            </a:r>
            <a:endParaRPr lang="en-US" sz="6000" dirty="0" smtClean="0"/>
          </a:p>
        </p:txBody>
      </p:sp>
      <p:sp>
        <p:nvSpPr>
          <p:cNvPr id="3" name="Right Triangle 2"/>
          <p:cNvSpPr/>
          <p:nvPr/>
        </p:nvSpPr>
        <p:spPr>
          <a:xfrm>
            <a:off x="6096000" y="3081486"/>
            <a:ext cx="1143000" cy="156620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/>
          <p:cNvSpPr/>
          <p:nvPr/>
        </p:nvSpPr>
        <p:spPr>
          <a:xfrm flipH="1">
            <a:off x="4953000" y="3081486"/>
            <a:ext cx="1143000" cy="156620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3124200"/>
            <a:ext cx="1905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sz="4800" dirty="0" smtClean="0"/>
              <a:t>4</a:t>
            </a:r>
          </a:p>
          <a:p>
            <a:pPr marL="342900" indent="-342900">
              <a:buAutoNum type="alphaUcPeriod"/>
            </a:pPr>
            <a:r>
              <a:rPr lang="en-US" sz="4800" dirty="0" smtClean="0"/>
              <a:t>6</a:t>
            </a:r>
          </a:p>
          <a:p>
            <a:pPr marL="342900" indent="-342900">
              <a:buAutoNum type="alphaUcPeriod"/>
            </a:pPr>
            <a:r>
              <a:rPr lang="en-US" sz="4800" dirty="0" smtClean="0"/>
              <a:t>8</a:t>
            </a:r>
          </a:p>
          <a:p>
            <a:pPr marL="342900" indent="-342900">
              <a:buAutoNum type="alphaUcPeriod"/>
            </a:pPr>
            <a:r>
              <a:rPr lang="en-US" sz="4800" dirty="0" smtClean="0"/>
              <a:t>12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4152900" y="4647694"/>
            <a:ext cx="2400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B</a:t>
            </a:r>
            <a:r>
              <a:rPr lang="en-US" sz="8000" dirty="0" smtClean="0"/>
              <a:t>. 6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25009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922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What shape is a hexagon?</a:t>
            </a:r>
            <a:endParaRPr lang="en-US" sz="6000" dirty="0"/>
          </a:p>
        </p:txBody>
      </p:sp>
      <p:pic>
        <p:nvPicPr>
          <p:cNvPr id="1026" name="Picture 2" descr="C:\Users\amy witcher\AppData\Local\Microsoft\Windows\Temporary Internet Files\Content.IE5\SWOX0B19\MC9000480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752600"/>
            <a:ext cx="2595562" cy="340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my witcher\AppData\Local\Microsoft\Windows\Temporary Internet Files\Content.IE5\5MEAJO7I\MC90004806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752600"/>
            <a:ext cx="2451718" cy="3920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my witcher\AppData\Local\Microsoft\Windows\Temporary Internet Files\Content.IE5\5MEAJO7I\MC90004806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843" y="4146187"/>
            <a:ext cx="2939557" cy="202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41843" y="4155562"/>
            <a:ext cx="6638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A.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3020889" y="1600200"/>
            <a:ext cx="6638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B</a:t>
            </a:r>
            <a:r>
              <a:rPr lang="en-US" sz="4400" dirty="0" smtClean="0"/>
              <a:t>.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8359651" y="4771824"/>
            <a:ext cx="6638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C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8537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9220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The faces of this prism can be pulled apart to make some flat shapes. If you pull apart the prism, which flat shapes would you have?</a:t>
            </a:r>
            <a:endParaRPr lang="en-US" sz="4800" dirty="0"/>
          </a:p>
        </p:txBody>
      </p:sp>
      <p:sp>
        <p:nvSpPr>
          <p:cNvPr id="3" name="Cube 2"/>
          <p:cNvSpPr/>
          <p:nvPr/>
        </p:nvSpPr>
        <p:spPr>
          <a:xfrm>
            <a:off x="4648200" y="3467100"/>
            <a:ext cx="4152900" cy="2057400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9606" y="4525297"/>
            <a:ext cx="61574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sz="3200" dirty="0" smtClean="0"/>
              <a:t>Squares and rectangles</a:t>
            </a:r>
          </a:p>
          <a:p>
            <a:pPr marL="342900" indent="-342900">
              <a:buAutoNum type="alphaUcPeriod"/>
            </a:pPr>
            <a:r>
              <a:rPr lang="en-US" sz="3200" dirty="0" smtClean="0"/>
              <a:t>Squares and circles</a:t>
            </a:r>
          </a:p>
          <a:p>
            <a:pPr marL="342900" indent="-342900">
              <a:buAutoNum type="alphaUcPeriod"/>
            </a:pPr>
            <a:r>
              <a:rPr lang="en-US" sz="3200" dirty="0" smtClean="0"/>
              <a:t>Rectangles and trapezoids</a:t>
            </a:r>
          </a:p>
          <a:p>
            <a:pPr marL="342900" indent="-342900">
              <a:buAutoNum type="alphaUcPeriod"/>
            </a:pPr>
            <a:r>
              <a:rPr lang="en-US" sz="3200" dirty="0" smtClean="0"/>
              <a:t>Triangles and rectangles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676400" y="5715000"/>
            <a:ext cx="54466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UcPeriod"/>
            </a:pPr>
            <a:r>
              <a:rPr lang="en-US" sz="3600" dirty="0" smtClean="0"/>
              <a:t>Squares and rectangles</a:t>
            </a:r>
          </a:p>
        </p:txBody>
      </p:sp>
      <p:pic>
        <p:nvPicPr>
          <p:cNvPr id="9218" name="Picture 2" descr="http://ts3.mm.bing.net/images/thumbnail.aspx?q=1518626869930&amp;id=3f4cfa4d2250972477f50bd5eb8fe288&amp;url=http%3a%2f%2fwww.korthalsaltes.com%2fgif1%2frectangular_pris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650" y="2590801"/>
            <a:ext cx="2419350" cy="399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49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1332" y="457200"/>
            <a:ext cx="91192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Mertle</a:t>
            </a:r>
            <a:r>
              <a:rPr lang="en-US" sz="3200" dirty="0" smtClean="0"/>
              <a:t> drew this rectangle and divided it into 6 rows. </a:t>
            </a:r>
          </a:p>
          <a:p>
            <a:r>
              <a:rPr lang="en-US" sz="3200" dirty="0" smtClean="0"/>
              <a:t> How  many columns does she need to make so there </a:t>
            </a:r>
          </a:p>
          <a:p>
            <a:r>
              <a:rPr lang="en-US" sz="3200" dirty="0" smtClean="0"/>
              <a:t>are 18 same-size squares?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838200" y="2362200"/>
            <a:ext cx="7239000" cy="1828800"/>
          </a:xfrm>
          <a:prstGeom prst="rect">
            <a:avLst/>
          </a:prstGeom>
          <a:gradFill>
            <a:gsLst>
              <a:gs pos="0">
                <a:srgbClr val="DDEBCF"/>
              </a:gs>
              <a:gs pos="35000">
                <a:srgbClr val="F715B6"/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2895600"/>
            <a:ext cx="7239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38200" y="3581400"/>
            <a:ext cx="7239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38200" y="3886200"/>
            <a:ext cx="7239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38200" y="3247292"/>
            <a:ext cx="7239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38200" y="2590800"/>
            <a:ext cx="7239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14600" y="4572000"/>
            <a:ext cx="83227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3200" dirty="0" smtClean="0"/>
              <a:t>3</a:t>
            </a:r>
          </a:p>
          <a:p>
            <a:pPr marL="342900" indent="-342900">
              <a:buAutoNum type="alphaLcPeriod"/>
            </a:pPr>
            <a:r>
              <a:rPr lang="en-US" sz="3200" dirty="0" smtClean="0"/>
              <a:t>4</a:t>
            </a:r>
          </a:p>
          <a:p>
            <a:pPr marL="342900" indent="-342900">
              <a:buAutoNum type="alphaLcPeriod"/>
            </a:pPr>
            <a:r>
              <a:rPr lang="en-US" sz="3200" dirty="0" smtClean="0"/>
              <a:t>5</a:t>
            </a:r>
          </a:p>
          <a:p>
            <a:pPr marL="342900" indent="-342900">
              <a:buAutoNum type="alphaLcPeriod"/>
            </a:pPr>
            <a:r>
              <a:rPr lang="en-US" sz="3200" dirty="0"/>
              <a:t>6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500292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9220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The faces of this prism can be pulled apart to make some flat shapes. If you pull apart the prism, which flat shapes would you have?</a:t>
            </a:r>
            <a:endParaRPr lang="en-US" sz="4800" dirty="0"/>
          </a:p>
        </p:txBody>
      </p:sp>
      <p:pic>
        <p:nvPicPr>
          <p:cNvPr id="7172" name="Picture 4" descr="http://ts4.mm.bing.net/images/thumbnail.aspx?q=1439663668203&amp;id=ea25ad26cc0dfad49bd4ce3660bbd444&amp;url=http%3a%2f%2fmembers.westnet.com.au%2fmolinasantos%2fstrands%2fspace%2fthreedsolids%2fassets%2fimages%2ftriangularpris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126" y="3275588"/>
            <a:ext cx="3962400" cy="3473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3300169"/>
            <a:ext cx="41455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D. Rectangles and Triangles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118039"/>
            <a:ext cx="5029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sz="4000" dirty="0" smtClean="0"/>
              <a:t>Triangles and circles</a:t>
            </a:r>
          </a:p>
          <a:p>
            <a:pPr marL="342900" indent="-342900">
              <a:buAutoNum type="alphaUcPeriod"/>
            </a:pPr>
            <a:r>
              <a:rPr lang="en-US" sz="4000" dirty="0" smtClean="0"/>
              <a:t>Rectangles and Squares</a:t>
            </a:r>
          </a:p>
          <a:p>
            <a:pPr marL="342900" indent="-342900">
              <a:buAutoNum type="alphaUcPeriod"/>
            </a:pPr>
            <a:r>
              <a:rPr lang="en-US" sz="4000" dirty="0" smtClean="0"/>
              <a:t>Squares and Circles</a:t>
            </a:r>
          </a:p>
          <a:p>
            <a:pPr marL="342900" indent="-342900">
              <a:buAutoNum type="alphaUcPeriod"/>
            </a:pPr>
            <a:r>
              <a:rPr lang="en-US" sz="4000" dirty="0" smtClean="0"/>
              <a:t>Rectangles and Triangles</a:t>
            </a:r>
            <a:endParaRPr lang="en-US" sz="4000" dirty="0"/>
          </a:p>
        </p:txBody>
      </p:sp>
      <p:pic>
        <p:nvPicPr>
          <p:cNvPr id="7174" name="Picture 6" descr="http://ts1.mm.bing.net/images/thumbnail.aspx?q=1522607532536&amp;id=5092441915642fa7867d7f7d42e64af7&amp;url=http%3a%2f%2fwww.technostation.com%2fimage%2fshow%2ftype%2fmodel%2fid%2f29855%2fTriangular%2520Pris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5897" y="3324279"/>
            <a:ext cx="3408004" cy="3408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09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922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Which shape has three vertices? Name it!</a:t>
            </a:r>
            <a:endParaRPr lang="en-US" sz="4800" dirty="0"/>
          </a:p>
        </p:txBody>
      </p:sp>
      <p:pic>
        <p:nvPicPr>
          <p:cNvPr id="10242" name="Picture 2" descr="C:\Users\amy witcher\AppData\Local\Microsoft\Windows\Temporary Internet Files\Content.IE5\5MEAJO7I\MC90004806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501952"/>
            <a:ext cx="1447800" cy="232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amy witcher\AppData\Local\Microsoft\Windows\Temporary Internet Files\Content.IE5\5MEAJO7I\MC900048069[2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028257"/>
            <a:ext cx="1575795" cy="251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amy witcher\AppData\Local\Microsoft\Windows\Temporary Internet Files\Content.IE5\ZVIIZ6C0\MC900048067[2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68116"/>
            <a:ext cx="2532206" cy="1740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42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228600"/>
            <a:ext cx="922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Which shape has four vertices? Name it!</a:t>
            </a:r>
            <a:endParaRPr lang="en-US" sz="4800" dirty="0"/>
          </a:p>
        </p:txBody>
      </p:sp>
      <p:pic>
        <p:nvPicPr>
          <p:cNvPr id="11266" name="Picture 2" descr="C:\Users\amy witcher\AppData\Local\Microsoft\Windows\Temporary Internet Files\Content.IE5\HGV2ZWIS\MC9000480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32988"/>
            <a:ext cx="1782762" cy="233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amy witcher\AppData\Local\Microsoft\Windows\Temporary Internet Files\Content.IE5\5MEAJO7I\MC90004807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295400"/>
            <a:ext cx="2360658" cy="167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C:\Users\amy witcher\AppData\Local\Microsoft\Windows\Temporary Internet Files\Content.IE5\ZVIIZ6C0\MC90004806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028" y="3577731"/>
            <a:ext cx="3541644" cy="158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79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it 5.pdf - Adobe Read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6" t="13891" r="52836" b="49999"/>
          <a:stretch/>
        </p:blipFill>
        <p:spPr>
          <a:xfrm>
            <a:off x="762000" y="685800"/>
            <a:ext cx="7924800" cy="32766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2971800" y="3962400"/>
            <a:ext cx="4191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90600" y="4114800"/>
            <a:ext cx="60405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many rows and columns are on this floor?</a:t>
            </a:r>
          </a:p>
          <a:p>
            <a:endParaRPr lang="en-US" sz="2400" dirty="0"/>
          </a:p>
          <a:p>
            <a:pPr marL="342900" indent="-342900">
              <a:buAutoNum type="alphaLcPeriod"/>
            </a:pPr>
            <a:r>
              <a:rPr lang="en-US" sz="2400" dirty="0" smtClean="0"/>
              <a:t>5 rows and 5 columns</a:t>
            </a:r>
          </a:p>
          <a:p>
            <a:pPr marL="342900" indent="-342900">
              <a:buAutoNum type="alphaLcPeriod"/>
            </a:pPr>
            <a:r>
              <a:rPr lang="en-US" sz="2400" dirty="0" smtClean="0"/>
              <a:t>5 rows and 4 columns</a:t>
            </a:r>
          </a:p>
          <a:p>
            <a:pPr marL="342900" indent="-342900">
              <a:buAutoNum type="alphaLcPeriod"/>
            </a:pPr>
            <a:r>
              <a:rPr lang="en-US" sz="2400" dirty="0" smtClean="0"/>
              <a:t>4 rows and 5 columns</a:t>
            </a:r>
          </a:p>
          <a:p>
            <a:pPr marL="342900" indent="-342900">
              <a:buAutoNum type="alphaLcPeriod"/>
            </a:pPr>
            <a:r>
              <a:rPr lang="en-US" sz="2400" dirty="0" smtClean="0"/>
              <a:t>20 rows and 20 columns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99654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922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Which shape has five vertices? Name it!</a:t>
            </a:r>
            <a:endParaRPr lang="en-US" sz="4800" dirty="0"/>
          </a:p>
        </p:txBody>
      </p:sp>
      <p:pic>
        <p:nvPicPr>
          <p:cNvPr id="12290" name="Picture 2" descr="C:\Users\amy witcher\AppData\Local\Microsoft\Windows\Temporary Internet Files\Content.IE5\HGV2ZWIS\MC900048072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87" y="1703104"/>
            <a:ext cx="3725743" cy="262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amy witcher\AppData\Local\Microsoft\Windows\Temporary Internet Files\Content.IE5\SWOX0B19\MC900048066[2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724400"/>
            <a:ext cx="3982372" cy="1741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C:\Users\amy witcher\AppData\Local\Microsoft\Windows\Temporary Internet Files\Content.IE5\5MEAJO7I\MC900048069[2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1" y="1371600"/>
            <a:ext cx="2484438" cy="3972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99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xagon 7"/>
          <p:cNvSpPr/>
          <p:nvPr/>
        </p:nvSpPr>
        <p:spPr>
          <a:xfrm>
            <a:off x="4343400" y="2895600"/>
            <a:ext cx="4267200" cy="3505200"/>
          </a:xfrm>
          <a:prstGeom prst="hexagon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23000">
                <a:srgbClr val="66008F"/>
              </a:gs>
              <a:gs pos="52000">
                <a:srgbClr val="BA0066"/>
              </a:gs>
              <a:gs pos="74000">
                <a:srgbClr val="FF0000"/>
              </a:gs>
              <a:gs pos="3749">
                <a:srgbClr val="110084"/>
              </a:gs>
              <a:gs pos="97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4"/>
            <a:endCxn id="8" idx="1"/>
          </p:cNvCxnSpPr>
          <p:nvPr/>
        </p:nvCxnSpPr>
        <p:spPr>
          <a:xfrm>
            <a:off x="5219700" y="2895601"/>
            <a:ext cx="2514600" cy="350519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5"/>
            <a:endCxn id="8" idx="2"/>
          </p:cNvCxnSpPr>
          <p:nvPr/>
        </p:nvCxnSpPr>
        <p:spPr>
          <a:xfrm flipH="1">
            <a:off x="5219700" y="2895601"/>
            <a:ext cx="2514600" cy="350519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3"/>
            <a:endCxn id="8" idx="0"/>
          </p:cNvCxnSpPr>
          <p:nvPr/>
        </p:nvCxnSpPr>
        <p:spPr>
          <a:xfrm>
            <a:off x="4343400" y="4648200"/>
            <a:ext cx="426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2400" y="0"/>
            <a:ext cx="9220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Jarod made a hexagon out of popsicle sticks. He can see different shapes inside the hexagon.  What different shapes can be found inside this picture?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935982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C:\Users\amy witcher\AppData\Local\Microsoft\Windows\Temporary Internet Files\Content.IE5\ZVIIZ6C0\MC9001569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05" y="1066800"/>
            <a:ext cx="712239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33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xit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" dur="5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922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What shape is a rectangle?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874829" y="4448174"/>
            <a:ext cx="7890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A.                    </a:t>
            </a:r>
            <a:endParaRPr lang="en-US" sz="4400" dirty="0"/>
          </a:p>
        </p:txBody>
      </p:sp>
      <p:pic>
        <p:nvPicPr>
          <p:cNvPr id="2053" name="Picture 5" descr="C:\Users\amy witcher\AppData\Local\Microsoft\Windows\Temporary Internet Files\Content.IE5\5MEAJO7I\MC9000480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7200" y="2525496"/>
            <a:ext cx="2413271" cy="127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my witcher\AppData\Local\Microsoft\Windows\Temporary Internet Files\Content.IE5\ZVIIZ6C0\MC9000480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47" y="2245023"/>
            <a:ext cx="2669005" cy="183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amy witcher\AppData\Local\Microsoft\Windows\Temporary Internet Files\Content.IE5\HGV2ZWIS\MC90004806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6252" y="2525496"/>
            <a:ext cx="2790495" cy="160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428973" y="4448173"/>
            <a:ext cx="7890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C</a:t>
            </a:r>
            <a:r>
              <a:rPr lang="en-US" sz="4400" dirty="0" smtClean="0"/>
              <a:t>.                    </a:t>
            </a:r>
            <a:endParaRPr lang="en-US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4114800" y="4448174"/>
            <a:ext cx="7890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B</a:t>
            </a:r>
            <a:r>
              <a:rPr lang="en-US" sz="4400" dirty="0" smtClean="0"/>
              <a:t>.                 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1466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922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What shape is a trapezoid?</a:t>
            </a:r>
            <a:endParaRPr lang="en-US" sz="6000" dirty="0"/>
          </a:p>
        </p:txBody>
      </p:sp>
      <p:pic>
        <p:nvPicPr>
          <p:cNvPr id="3074" name="Picture 2" descr="C:\Users\amy witcher\AppData\Local\Microsoft\Windows\Temporary Internet Files\Content.IE5\SWOX0B19\MC9000480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627" y="4652909"/>
            <a:ext cx="4022303" cy="175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my witcher\AppData\Local\Microsoft\Windows\Temporary Internet Files\Content.IE5\SWOX0B19\MC90004806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244263"/>
            <a:ext cx="2009411" cy="2694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my witcher\AppData\Local\Microsoft\Windows\Temporary Internet Files\Content.IE5\HGV2ZWIS\MC90004807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3049588" cy="2145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74829" y="3970138"/>
            <a:ext cx="7890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A.                    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7428973" y="3970137"/>
            <a:ext cx="7890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C</a:t>
            </a:r>
            <a:r>
              <a:rPr lang="en-US" sz="4400" dirty="0" smtClean="0"/>
              <a:t>.                    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4114800" y="3970138"/>
            <a:ext cx="7890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B</a:t>
            </a:r>
            <a:r>
              <a:rPr lang="en-US" sz="4400" dirty="0" smtClean="0"/>
              <a:t>.                 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1292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15" y="228600"/>
            <a:ext cx="9220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What shape can you make by putting these three triangles together?</a:t>
            </a:r>
            <a:endParaRPr lang="en-US" sz="6000" dirty="0"/>
          </a:p>
        </p:txBody>
      </p:sp>
      <p:pic>
        <p:nvPicPr>
          <p:cNvPr id="4099" name="Picture 3" descr="C:\Users\amy witcher\AppData\Local\Microsoft\Windows\Temporary Internet Files\Content.IE5\5MEAJO7I\MC9004031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709" y="2438400"/>
            <a:ext cx="1053306" cy="95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amy witcher\AppData\Local\Microsoft\Windows\Temporary Internet Files\Content.IE5\5MEAJO7I\MC9004031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72686">
            <a:off x="4484352" y="2613878"/>
            <a:ext cx="1053306" cy="95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amy witcher\AppData\Local\Microsoft\Windows\Temporary Internet Files\Content.IE5\5MEAJO7I\MC9004031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440163"/>
            <a:ext cx="1053306" cy="95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6362" y="4253580"/>
            <a:ext cx="381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sz="4800" b="1" dirty="0" smtClean="0"/>
              <a:t>Hexagon</a:t>
            </a:r>
          </a:p>
          <a:p>
            <a:pPr marL="342900" indent="-342900">
              <a:buAutoNum type="alphaUcPeriod"/>
            </a:pPr>
            <a:r>
              <a:rPr lang="en-US" sz="4800" b="1" dirty="0" smtClean="0"/>
              <a:t>Square</a:t>
            </a:r>
          </a:p>
          <a:p>
            <a:pPr marL="342900" indent="-342900">
              <a:buAutoNum type="alphaUcPeriod"/>
            </a:pPr>
            <a:r>
              <a:rPr lang="en-US" sz="4800" dirty="0" smtClean="0"/>
              <a:t>Trapezoid</a:t>
            </a:r>
            <a:endParaRPr lang="en-US" sz="4800" dirty="0"/>
          </a:p>
        </p:txBody>
      </p:sp>
      <p:sp>
        <p:nvSpPr>
          <p:cNvPr id="4" name="Trapezoid 3"/>
          <p:cNvSpPr/>
          <p:nvPr/>
        </p:nvSpPr>
        <p:spPr>
          <a:xfrm rot="10800000">
            <a:off x="5334000" y="5181600"/>
            <a:ext cx="3218838" cy="865983"/>
          </a:xfrm>
          <a:prstGeom prst="trapezoid">
            <a:avLst>
              <a:gd name="adj" fmla="val 78690"/>
            </a:avLst>
          </a:prstGeom>
          <a:solidFill>
            <a:srgbClr val="E977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86362" y="4267200"/>
            <a:ext cx="381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endParaRPr lang="en-US" sz="4800" dirty="0" smtClean="0"/>
          </a:p>
          <a:p>
            <a:pPr marL="342900" indent="-342900">
              <a:buAutoNum type="alphaUcPeriod"/>
            </a:pPr>
            <a:endParaRPr lang="en-US" sz="4800" dirty="0"/>
          </a:p>
          <a:p>
            <a:r>
              <a:rPr lang="en-US" sz="4800" dirty="0" smtClean="0"/>
              <a:t>C Trapezoid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0590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228600"/>
            <a:ext cx="876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What shape can you make by putting these six triangles together?</a:t>
            </a:r>
            <a:endParaRPr lang="en-US" sz="6000" dirty="0"/>
          </a:p>
        </p:txBody>
      </p:sp>
      <p:pic>
        <p:nvPicPr>
          <p:cNvPr id="4" name="Picture 3" descr="C:\Users\amy witcher\AppData\Local\Microsoft\Windows\Temporary Internet Files\Content.IE5\5MEAJO7I\MC9004031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908406">
            <a:off x="6573487" y="3098925"/>
            <a:ext cx="1053306" cy="95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amy witcher\AppData\Local\Microsoft\Windows\Temporary Internet Files\Content.IE5\5MEAJO7I\MC9004031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72686">
            <a:off x="3788063" y="3224127"/>
            <a:ext cx="1053306" cy="95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amy witcher\AppData\Local\Microsoft\Windows\Temporary Internet Files\Content.IE5\5MEAJO7I\MC9004031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147" y="2987975"/>
            <a:ext cx="1053306" cy="95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amy witcher\AppData\Local\Microsoft\Windows\Temporary Internet Files\Content.IE5\5MEAJO7I\MC9004031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32" y="2980529"/>
            <a:ext cx="1053306" cy="95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amy witcher\AppData\Local\Microsoft\Windows\Temporary Internet Files\Content.IE5\5MEAJO7I\MC9004031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72686">
            <a:off x="1574575" y="3156007"/>
            <a:ext cx="1053306" cy="95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amy witcher\AppData\Local\Microsoft\Windows\Temporary Internet Files\Content.IE5\5MEAJO7I\MC9004031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023" y="2982292"/>
            <a:ext cx="1053306" cy="95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86362" y="4267200"/>
            <a:ext cx="6140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sz="4800" dirty="0" smtClean="0"/>
              <a:t>Hexagon</a:t>
            </a:r>
          </a:p>
          <a:p>
            <a:pPr marL="342900" indent="-342900">
              <a:buAutoNum type="alphaUcPeriod"/>
            </a:pPr>
            <a:r>
              <a:rPr lang="en-US" sz="4800" dirty="0" smtClean="0"/>
              <a:t>Octagon</a:t>
            </a:r>
          </a:p>
          <a:p>
            <a:pPr marL="342900" indent="-342900">
              <a:buAutoNum type="alphaUcPeriod"/>
            </a:pPr>
            <a:r>
              <a:rPr lang="en-US" sz="4800" dirty="0" smtClean="0"/>
              <a:t>Quadrilateral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6362" y="4267200"/>
            <a:ext cx="6140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sz="4800" dirty="0" smtClean="0"/>
              <a:t>Hexagon</a:t>
            </a:r>
          </a:p>
        </p:txBody>
      </p:sp>
      <p:sp>
        <p:nvSpPr>
          <p:cNvPr id="13" name="Flowchart: Preparation 12"/>
          <p:cNvSpPr/>
          <p:nvPr/>
        </p:nvSpPr>
        <p:spPr>
          <a:xfrm>
            <a:off x="5410200" y="4474949"/>
            <a:ext cx="2619484" cy="1892826"/>
          </a:xfrm>
          <a:prstGeom prst="flowChartPreparation">
            <a:avLst/>
          </a:prstGeom>
          <a:solidFill>
            <a:srgbClr val="E977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1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9220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What shapes will you get if you cut this shape on the line?</a:t>
            </a: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3898710" y="2362200"/>
            <a:ext cx="3276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3916907" y="3384645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3903260" y="2374710"/>
            <a:ext cx="3272050" cy="174009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00100" y="4132913"/>
            <a:ext cx="3962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sz="4400" b="1" dirty="0" smtClean="0"/>
              <a:t>Squares</a:t>
            </a:r>
          </a:p>
          <a:p>
            <a:pPr marL="342900" indent="-342900">
              <a:buAutoNum type="alphaUcPeriod"/>
            </a:pPr>
            <a:r>
              <a:rPr lang="en-US" sz="4400" b="1" dirty="0" smtClean="0"/>
              <a:t>Rectangles</a:t>
            </a:r>
          </a:p>
          <a:p>
            <a:pPr marL="342900" indent="-342900">
              <a:buAutoNum type="alphaUcPeriod"/>
            </a:pPr>
            <a:r>
              <a:rPr lang="en-US" sz="4400" dirty="0" smtClean="0"/>
              <a:t>Triangles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800100" y="5481851"/>
            <a:ext cx="31242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C.Triangles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26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6781800" y="484908"/>
            <a:ext cx="1295400" cy="1066800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 rot="10800000">
            <a:off x="6781800" y="1551708"/>
            <a:ext cx="1295400" cy="1066800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6882" y="76200"/>
            <a:ext cx="7755906" cy="69249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This figure is made up of two simple shapes.  What are they?</a:t>
            </a:r>
          </a:p>
          <a:p>
            <a:endParaRPr lang="en-US" sz="2400" dirty="0"/>
          </a:p>
          <a:p>
            <a:pPr marL="342900" indent="-342900">
              <a:buAutoNum type="alphaLcPeriod"/>
            </a:pPr>
            <a:r>
              <a:rPr lang="en-US" sz="2400" dirty="0" smtClean="0"/>
              <a:t>A rhombus</a:t>
            </a:r>
          </a:p>
          <a:p>
            <a:pPr marL="342900" indent="-342900">
              <a:buAutoNum type="alphaLcPeriod"/>
            </a:pPr>
            <a:r>
              <a:rPr lang="en-US" sz="2400" dirty="0" smtClean="0"/>
              <a:t>A triangle</a:t>
            </a:r>
          </a:p>
          <a:p>
            <a:pPr marL="342900" indent="-342900">
              <a:buAutoNum type="alphaLcPeriod"/>
            </a:pPr>
            <a:r>
              <a:rPr lang="en-US" sz="2400" dirty="0" smtClean="0"/>
              <a:t>Two triangles</a:t>
            </a:r>
          </a:p>
          <a:p>
            <a:pPr marL="342900" indent="-342900">
              <a:buAutoNum type="alphaLcPeriod"/>
            </a:pPr>
            <a:r>
              <a:rPr lang="en-US" sz="2400" dirty="0" smtClean="0"/>
              <a:t>A triangle and a square</a:t>
            </a:r>
          </a:p>
          <a:p>
            <a:pPr marL="342900" indent="-342900">
              <a:buAutoNum type="alphaLcPeriod"/>
            </a:pPr>
            <a:endParaRPr lang="en-US" sz="2400" dirty="0"/>
          </a:p>
          <a:p>
            <a:endParaRPr lang="en-US" sz="2400" dirty="0"/>
          </a:p>
          <a:p>
            <a:pPr marL="342900" indent="-342900">
              <a:buAutoNum type="alphaLcPeriod"/>
            </a:pPr>
            <a:endParaRPr lang="en-US" sz="2400" dirty="0" smtClean="0"/>
          </a:p>
          <a:p>
            <a:pPr marL="342900" indent="-342900">
              <a:buAutoNum type="alphaLcPeriod"/>
            </a:pPr>
            <a:endParaRPr lang="en-US" sz="2400" dirty="0"/>
          </a:p>
          <a:p>
            <a:r>
              <a:rPr lang="en-US" sz="2400" dirty="0" smtClean="0"/>
              <a:t>This figure is made up of three simple shapes.  </a:t>
            </a:r>
            <a:endParaRPr lang="en-US" sz="2400" dirty="0" smtClean="0"/>
          </a:p>
          <a:p>
            <a:r>
              <a:rPr lang="en-US" sz="2400" dirty="0" smtClean="0"/>
              <a:t>What </a:t>
            </a:r>
            <a:r>
              <a:rPr lang="en-US" sz="2400" dirty="0" smtClean="0"/>
              <a:t>are they?</a:t>
            </a:r>
          </a:p>
          <a:p>
            <a:endParaRPr lang="en-US" sz="2400" dirty="0"/>
          </a:p>
          <a:p>
            <a:pPr marL="342900" indent="-342900">
              <a:buAutoNum type="alphaLcPeriod"/>
            </a:pPr>
            <a:r>
              <a:rPr lang="en-US" sz="2400" dirty="0" smtClean="0"/>
              <a:t>A triangle and a trapezoid</a:t>
            </a:r>
          </a:p>
          <a:p>
            <a:pPr marL="342900" indent="-342900">
              <a:buAutoNum type="alphaLcPeriod"/>
            </a:pPr>
            <a:r>
              <a:rPr lang="en-US" sz="2400" dirty="0" smtClean="0"/>
              <a:t>A trapezoid</a:t>
            </a:r>
          </a:p>
          <a:p>
            <a:pPr marL="342900" indent="-342900">
              <a:buAutoNum type="alphaLcPeriod"/>
            </a:pPr>
            <a:r>
              <a:rPr lang="en-US" sz="2400" dirty="0" err="1" smtClean="0"/>
              <a:t>Twp</a:t>
            </a:r>
            <a:r>
              <a:rPr lang="en-US" sz="2400" dirty="0" smtClean="0"/>
              <a:t> triangles and a rectangle</a:t>
            </a:r>
          </a:p>
          <a:p>
            <a:pPr marL="342900" indent="-342900">
              <a:buAutoNum type="alphaLcPeriod"/>
            </a:pPr>
            <a:r>
              <a:rPr lang="en-US" sz="2400" dirty="0" smtClean="0"/>
              <a:t>Two triangles and a trapezoid </a:t>
            </a:r>
          </a:p>
          <a:p>
            <a:endParaRPr lang="en-US" dirty="0" smtClean="0"/>
          </a:p>
          <a:p>
            <a:pPr marL="342900" indent="-342900">
              <a:buAutoNum type="alphaLcPeriod"/>
            </a:pPr>
            <a:endParaRPr lang="en-US" dirty="0"/>
          </a:p>
        </p:txBody>
      </p:sp>
      <p:sp>
        <p:nvSpPr>
          <p:cNvPr id="5" name="Trapezoid 4"/>
          <p:cNvSpPr/>
          <p:nvPr/>
        </p:nvSpPr>
        <p:spPr>
          <a:xfrm>
            <a:off x="6400800" y="4509655"/>
            <a:ext cx="2514600" cy="1143000"/>
          </a:xfrm>
          <a:prstGeom prst="trapezoid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705600" y="4509655"/>
            <a:ext cx="304800" cy="1143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8382000" y="4509655"/>
            <a:ext cx="228600" cy="1143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6804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9220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What shapes will you get if you cut this shape on the lines?</a:t>
            </a:r>
            <a:endParaRPr lang="en-US" sz="6000" dirty="0"/>
          </a:p>
        </p:txBody>
      </p:sp>
      <p:sp>
        <p:nvSpPr>
          <p:cNvPr id="3" name="Isosceles Triangle 2"/>
          <p:cNvSpPr/>
          <p:nvPr/>
        </p:nvSpPr>
        <p:spPr>
          <a:xfrm>
            <a:off x="4762500" y="2362200"/>
            <a:ext cx="2667000" cy="1905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096000" y="2133600"/>
            <a:ext cx="0" cy="25146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00100" y="4132913"/>
            <a:ext cx="3962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sz="4400" b="1" dirty="0" smtClean="0"/>
              <a:t>Squares</a:t>
            </a:r>
          </a:p>
          <a:p>
            <a:pPr marL="342900" indent="-342900">
              <a:buAutoNum type="alphaUcPeriod"/>
            </a:pPr>
            <a:r>
              <a:rPr lang="en-US" sz="4400" b="1" dirty="0" smtClean="0"/>
              <a:t>Rectangles</a:t>
            </a:r>
          </a:p>
          <a:p>
            <a:pPr marL="342900" indent="-342900">
              <a:buAutoNum type="alphaUcPeriod"/>
            </a:pPr>
            <a:r>
              <a:rPr lang="en-US" sz="4400" dirty="0" smtClean="0"/>
              <a:t>Triangles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5487128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</a:t>
            </a:r>
            <a:r>
              <a:rPr lang="en-US" sz="4400" dirty="0" smtClean="0"/>
              <a:t> . Triangles</a:t>
            </a:r>
          </a:p>
        </p:txBody>
      </p:sp>
    </p:spTree>
    <p:extLst>
      <p:ext uri="{BB962C8B-B14F-4D97-AF65-F5344CB8AC3E}">
        <p14:creationId xmlns:p14="http://schemas.microsoft.com/office/powerpoint/2010/main" val="39639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643</Words>
  <Application>Microsoft Office PowerPoint</Application>
  <PresentationFormat>On-screen Show (4:3)</PresentationFormat>
  <Paragraphs>166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DCBE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Review</dc:title>
  <dc:creator>amy witcher</dc:creator>
  <cp:lastModifiedBy>homeuser</cp:lastModifiedBy>
  <cp:revision>32</cp:revision>
  <dcterms:created xsi:type="dcterms:W3CDTF">2012-01-11T15:07:31Z</dcterms:created>
  <dcterms:modified xsi:type="dcterms:W3CDTF">2013-04-03T23:42:31Z</dcterms:modified>
</cp:coreProperties>
</file>