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77F0D-1882-D34C-A520-F907D6D2DDF4}" type="datetimeFigureOut">
              <a:rPr lang="en-US" smtClean="0"/>
              <a:pPr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C656-A29A-7C4B-B31C-706DFA3F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emeryjl/253960036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flickr.com/photos/kenlund/" TargetMode="External"/><Relationship Id="rId12" Type="http://schemas.openxmlformats.org/officeDocument/2006/relationships/hyperlink" Target="http://www.flickr.com/photos/savannahgrandfather/" TargetMode="External"/><Relationship Id="rId13" Type="http://schemas.openxmlformats.org/officeDocument/2006/relationships/hyperlink" Target="http://www.flickr.com/photos/rolenrock/" TargetMode="External"/><Relationship Id="rId14" Type="http://schemas.openxmlformats.org/officeDocument/2006/relationships/hyperlink" Target="http://www.flickr.com/photos/jmd41280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captkodak/via" TargetMode="External"/><Relationship Id="rId3" Type="http://schemas.openxmlformats.org/officeDocument/2006/relationships/hyperlink" Target="http://www.flickr.com/photos/jennyliz/" TargetMode="External"/><Relationship Id="rId4" Type="http://schemas.openxmlformats.org/officeDocument/2006/relationships/hyperlink" Target="http://www.flickr.com/photos/jsclark/" TargetMode="External"/><Relationship Id="rId5" Type="http://schemas.openxmlformats.org/officeDocument/2006/relationships/hyperlink" Target="http://www.flickr.com/photos/r80o/" TargetMode="External"/><Relationship Id="rId6" Type="http://schemas.openxmlformats.org/officeDocument/2006/relationships/hyperlink" Target="http://www.flickr.com/photos/possum1500/" TargetMode="External"/><Relationship Id="rId7" Type="http://schemas.openxmlformats.org/officeDocument/2006/relationships/hyperlink" Target="http://www.flickr.com/photos/sneezypb/" TargetMode="External"/><Relationship Id="rId8" Type="http://schemas.openxmlformats.org/officeDocument/2006/relationships/hyperlink" Target="http://www.flickr.com/photos/briangratwicke/" TargetMode="External"/><Relationship Id="rId9" Type="http://schemas.openxmlformats.org/officeDocument/2006/relationships/hyperlink" Target="http://www.flickr.com/photos/drivebybiscuits1/" TargetMode="External"/><Relationship Id="rId10" Type="http://schemas.openxmlformats.org/officeDocument/2006/relationships/hyperlink" Target="http://www.flickr.com/photos/emeryj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r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85973"/>
            <a:ext cx="6400800" cy="4314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8597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ig Dripper"/>
                <a:cs typeface="Big Dripper"/>
              </a:rPr>
              <a:t>Georgia’s Rivers</a:t>
            </a:r>
            <a:endParaRPr lang="en-US" sz="6600" dirty="0">
              <a:latin typeface="Big Dripper"/>
              <a:cs typeface="Big Dripp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21036"/>
            <a:ext cx="6400800" cy="13377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ig Dripper"/>
                <a:cs typeface="Big Dripper"/>
              </a:rPr>
              <a:t>Ms. Masters </a:t>
            </a:r>
          </a:p>
          <a:p>
            <a:r>
              <a:rPr lang="en-US" dirty="0" smtClean="0">
                <a:solidFill>
                  <a:schemeClr val="tx1"/>
                </a:solidFill>
                <a:latin typeface="Big Dripper"/>
                <a:cs typeface="Big Dripper"/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latin typeface="Big Dripper"/>
                <a:cs typeface="Big Dripper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Big Dripper"/>
                <a:cs typeface="Big Dripper"/>
              </a:rPr>
              <a:t> Grade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Big Dripper"/>
                <a:cs typeface="Big Dripper"/>
              </a:rPr>
              <a:t>Stoneview</a:t>
            </a:r>
            <a:r>
              <a:rPr lang="en-US" dirty="0" smtClean="0">
                <a:solidFill>
                  <a:schemeClr val="tx1"/>
                </a:solidFill>
                <a:latin typeface="Big Dripper"/>
                <a:cs typeface="Big Dripper"/>
              </a:rPr>
              <a:t> Elementary</a:t>
            </a:r>
            <a:endParaRPr lang="en-US" dirty="0">
              <a:solidFill>
                <a:schemeClr val="tx1"/>
              </a:solidFill>
              <a:latin typeface="Big Dripper"/>
              <a:cs typeface="Big Dripp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44238122_48fce3bb4f_b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50" y="0"/>
            <a:ext cx="5300133" cy="37225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770506">
            <a:off x="169409" y="286949"/>
            <a:ext cx="12111681" cy="2650238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6"/>
                </a:solidFill>
                <a:latin typeface="Big Dripper"/>
                <a:cs typeface="Big Dripper"/>
              </a:rPr>
              <a:t>Bubbling Water</a:t>
            </a:r>
            <a:endParaRPr lang="en-US" sz="6600" dirty="0">
              <a:solidFill>
                <a:schemeClr val="accent6"/>
              </a:solidFill>
              <a:latin typeface="Big Dripper"/>
              <a:cs typeface="Big Dripp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3335866"/>
            <a:ext cx="9144001" cy="3522133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2800" dirty="0" smtClean="0">
                <a:latin typeface="Wawati TC Regular"/>
                <a:cs typeface="Wawati TC Regular"/>
              </a:rPr>
              <a:t>Sections of the Ocmulgee River can create rapids, or fast flowing water. It was because of this, the river got it’s name.</a:t>
            </a:r>
            <a:endParaRPr lang="en-US" sz="2400" dirty="0" smtClean="0">
              <a:latin typeface="Wawati TC Regular"/>
              <a:cs typeface="Wawati TC Regular"/>
            </a:endParaRPr>
          </a:p>
          <a:p>
            <a:r>
              <a:rPr lang="en-US" sz="2800" dirty="0">
                <a:latin typeface="Wawati TC Regular"/>
                <a:cs typeface="Wawati TC Regular"/>
              </a:rPr>
              <a:t>Ocmulgee comes from the Creek word that means boiling or bubbling water. It is the combination of “</a:t>
            </a:r>
            <a:r>
              <a:rPr lang="en-US" sz="2800" dirty="0" err="1">
                <a:latin typeface="Wawati TC Regular"/>
                <a:cs typeface="Wawati TC Regular"/>
              </a:rPr>
              <a:t>oki</a:t>
            </a:r>
            <a:r>
              <a:rPr lang="en-US" sz="2800" dirty="0">
                <a:latin typeface="Wawati TC Regular"/>
                <a:cs typeface="Wawati TC Regular"/>
              </a:rPr>
              <a:t>”, which means water, and “</a:t>
            </a:r>
            <a:r>
              <a:rPr lang="en-US" sz="2800" dirty="0" err="1">
                <a:latin typeface="Wawati TC Regular"/>
                <a:cs typeface="Wawati TC Regular"/>
              </a:rPr>
              <a:t>mulgis</a:t>
            </a:r>
            <a:r>
              <a:rPr lang="en-US" sz="2800" dirty="0">
                <a:latin typeface="Wawati TC Regular"/>
                <a:cs typeface="Wawati TC Regular"/>
              </a:rPr>
              <a:t>”, which means bubbling or boiling.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ig Dripper"/>
                <a:cs typeface="Big Dripper"/>
              </a:rPr>
              <a:t>Oconee River</a:t>
            </a:r>
            <a:endParaRPr lang="en-US" sz="6000" dirty="0">
              <a:latin typeface="Big Dripper"/>
              <a:cs typeface="Big Dripp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Wawati TC Regular"/>
                <a:cs typeface="Wawati TC Regular"/>
              </a:rPr>
              <a:t>The </a:t>
            </a:r>
            <a:r>
              <a:rPr lang="en-US" dirty="0">
                <a:latin typeface="Wawati TC Regular"/>
                <a:cs typeface="Wawati TC Regular"/>
              </a:rPr>
              <a:t>Oconee River begins in Hall County in Northeast Georgia.</a:t>
            </a:r>
            <a:r>
              <a:rPr lang="en-US" dirty="0" smtClean="0">
                <a:latin typeface="Wawati TC Regular"/>
                <a:cs typeface="Wawati TC Regular"/>
              </a:rPr>
              <a:t> Georgia</a:t>
            </a:r>
            <a:r>
              <a:rPr lang="en-US" dirty="0">
                <a:latin typeface="Wawati TC Regular"/>
                <a:cs typeface="Wawati TC Regular"/>
              </a:rPr>
              <a:t>.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The Oconee River travels south and joins the </a:t>
            </a:r>
            <a:r>
              <a:rPr lang="en-US" dirty="0">
                <a:latin typeface="Wawati TC Regular"/>
                <a:cs typeface="Wawati TC Regular"/>
              </a:rPr>
              <a:t>Ocmulgee</a:t>
            </a:r>
            <a:r>
              <a:rPr lang="en-US" dirty="0" smtClean="0">
                <a:latin typeface="Wawati TC Regular"/>
                <a:cs typeface="Wawati TC Regular"/>
              </a:rPr>
              <a:t> River. 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Together, both rivers form </a:t>
            </a:r>
            <a:r>
              <a:rPr lang="en-US" dirty="0">
                <a:latin typeface="Wawati TC Regular"/>
                <a:cs typeface="Wawati TC Regular"/>
              </a:rPr>
              <a:t>the Altamaha </a:t>
            </a:r>
            <a:r>
              <a:rPr lang="en-US" dirty="0" smtClean="0">
                <a:latin typeface="Wawati TC Regular"/>
                <a:cs typeface="Wawati TC Regular"/>
              </a:rPr>
              <a:t>River, </a:t>
            </a:r>
            <a:r>
              <a:rPr lang="en-US" dirty="0">
                <a:latin typeface="Wawati TC Regular"/>
                <a:cs typeface="Wawati TC Regular"/>
              </a:rPr>
              <a:t>which is the largest river in Georgia.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endParaRPr lang="en-US" dirty="0">
              <a:latin typeface="Wawati TC Regular"/>
              <a:cs typeface="Wawati TC Regular"/>
            </a:endParaRPr>
          </a:p>
        </p:txBody>
      </p:sp>
      <p:pic>
        <p:nvPicPr>
          <p:cNvPr id="4" name="Picture 3" descr="441541608_b0ec6c8aea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14" y="1224358"/>
            <a:ext cx="6607773" cy="2500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ig Dripper"/>
                <a:cs typeface="Big Dripper"/>
              </a:rPr>
              <a:t>Oconee River</a:t>
            </a:r>
            <a:br>
              <a:rPr lang="en-US" dirty="0" smtClean="0">
                <a:latin typeface="Big Dripper"/>
                <a:cs typeface="Big Dripper"/>
              </a:rPr>
            </a:br>
            <a:r>
              <a:rPr lang="en-US" dirty="0" smtClean="0">
                <a:latin typeface="Big Dripper"/>
                <a:cs typeface="Big Dripper"/>
              </a:rPr>
              <a:t> Wildlife</a:t>
            </a:r>
            <a:endParaRPr lang="en-US" dirty="0">
              <a:latin typeface="Big Dripper"/>
              <a:cs typeface="Big Dripp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819"/>
            <a:ext cx="8229600" cy="1988026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Wawati TC Regular"/>
                <a:cs typeface="Wawati TC Regular"/>
              </a:rPr>
              <a:t>The Oconee River is home </a:t>
            </a:r>
            <a:r>
              <a:rPr lang="en-US" dirty="0" smtClean="0">
                <a:latin typeface="Wawati TC Regular"/>
                <a:cs typeface="Wawati TC Regular"/>
              </a:rPr>
              <a:t>to a number of state-protected species such as the Robust </a:t>
            </a:r>
            <a:r>
              <a:rPr lang="en-US" dirty="0" err="1" smtClean="0">
                <a:latin typeface="Wawati TC Regular"/>
                <a:cs typeface="Wawati TC Regular"/>
              </a:rPr>
              <a:t>Redhorse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</a:rPr>
              <a:t>and many others.</a:t>
            </a:r>
          </a:p>
          <a:p>
            <a:endParaRPr lang="en-US" dirty="0" smtClean="0">
              <a:latin typeface="Wawati TC Regular"/>
              <a:cs typeface="Wawati TC Regular"/>
            </a:endParaRPr>
          </a:p>
          <a:p>
            <a:r>
              <a:rPr lang="en-US" dirty="0" smtClean="0">
                <a:latin typeface="Wawati TC Regular"/>
                <a:cs typeface="Wawati TC Regular"/>
              </a:rPr>
              <a:t> If a species is </a:t>
            </a:r>
            <a:r>
              <a:rPr lang="en-US" dirty="0" smtClean="0">
                <a:latin typeface="Wawati TC Regular"/>
                <a:cs typeface="Wawati TC Regular"/>
              </a:rPr>
              <a:t>state-protected</a:t>
            </a:r>
            <a:r>
              <a:rPr lang="en-US" dirty="0" smtClean="0">
                <a:latin typeface="Wawati TC Regular"/>
                <a:cs typeface="Wawati TC Regular"/>
              </a:rPr>
              <a:t> that means </a:t>
            </a:r>
            <a:r>
              <a:rPr lang="en-US" dirty="0" smtClean="0">
                <a:latin typeface="Wawati TC Regular"/>
                <a:cs typeface="Wawati TC Regular"/>
              </a:rPr>
              <a:t>that it can’t be hunted, caught, trapped, or harmed in any way. </a:t>
            </a:r>
            <a:endParaRPr lang="en-US" dirty="0">
              <a:latin typeface="Wawati TC Regular"/>
              <a:cs typeface="Wawati TC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6731" y="5565337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Button">
              <a:avLst/>
            </a:prstTxWarp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alpha val="75000"/>
                    </a:schemeClr>
                  </a:glow>
                </a:effectLst>
                <a:hlinkClick r:id="rId2"/>
              </a:rPr>
              <a:t>Click here for a peek at a live video of a Robust Redhorse Sucker</a:t>
            </a:r>
            <a:endParaRPr lang="en-US" dirty="0">
              <a:effectLst>
                <a:glow rad="139700">
                  <a:schemeClr val="accent6">
                    <a:alpha val="75000"/>
                  </a:schemeClr>
                </a:glow>
              </a:effectLst>
            </a:endParaRPr>
          </a:p>
        </p:txBody>
      </p:sp>
      <p:pic>
        <p:nvPicPr>
          <p:cNvPr id="5" name="Picture 4" descr="3022242725_4f304cf47f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78" y="2995845"/>
            <a:ext cx="3349119" cy="2122264"/>
          </a:xfrm>
          <a:prstGeom prst="rect">
            <a:avLst/>
          </a:prstGeom>
        </p:spPr>
      </p:pic>
      <p:pic>
        <p:nvPicPr>
          <p:cNvPr id="6" name="Picture 5" descr="6181962171_0e16d13368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95845"/>
            <a:ext cx="3460507" cy="2122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118110"/>
            <a:ext cx="34605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Wawati TC Regular"/>
                <a:cs typeface="Wawati TC Regular"/>
              </a:rPr>
              <a:t>The fish above is a Robust </a:t>
            </a:r>
            <a:r>
              <a:rPr lang="en-US" dirty="0" err="1" smtClean="0">
                <a:latin typeface="Wawati TC Regular"/>
                <a:cs typeface="Wawati TC Regular"/>
              </a:rPr>
              <a:t>Redhorse</a:t>
            </a:r>
            <a:r>
              <a:rPr lang="en-US" dirty="0" smtClean="0">
                <a:latin typeface="Wawati TC Regular"/>
                <a:cs typeface="Wawati TC Regular"/>
              </a:rPr>
              <a:t>.</a:t>
            </a:r>
          </a:p>
          <a:p>
            <a:pPr algn="ctr"/>
            <a:r>
              <a:rPr lang="en-US" dirty="0" smtClean="0">
                <a:latin typeface="Wawati TC Regular"/>
                <a:cs typeface="Wawati TC Regular"/>
              </a:rPr>
              <a:t>This fish was said to be extinct for more than 100 years. </a:t>
            </a:r>
          </a:p>
          <a:p>
            <a:pPr algn="ctr"/>
            <a:r>
              <a:rPr lang="en-US" dirty="0" smtClean="0">
                <a:latin typeface="Wawati TC Regular"/>
                <a:cs typeface="Wawati TC Regular"/>
              </a:rPr>
              <a:t>Scientists rediscovered this fish in the Oconee River. </a:t>
            </a:r>
            <a:endParaRPr lang="en-US" dirty="0">
              <a:latin typeface="Wawati TC Regular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24750889_7865532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49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16" y="1364202"/>
            <a:ext cx="8401384" cy="1184940"/>
          </a:xfrm>
        </p:spPr>
        <p:txBody>
          <a:bodyPr wrap="square">
            <a:spAutoFit/>
          </a:bodyPr>
          <a:lstStyle/>
          <a:p>
            <a:r>
              <a:rPr lang="en-US" sz="7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ig Dripper"/>
                <a:cs typeface="Big Dripper"/>
              </a:rPr>
              <a:t>Savannah River</a:t>
            </a:r>
            <a:endParaRPr lang="en-US" sz="7100" dirty="0">
              <a:solidFill>
                <a:schemeClr val="accent5">
                  <a:lumMod val="60000"/>
                  <a:lumOff val="40000"/>
                </a:schemeClr>
              </a:solidFill>
              <a:latin typeface="Big Dripper"/>
              <a:cs typeface="Big Dripp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25834"/>
            <a:ext cx="9144000" cy="453216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latin typeface="Wawati TC Regular"/>
                <a:cs typeface="Wawati TC Regular"/>
              </a:rPr>
              <a:t>T</a:t>
            </a:r>
            <a:r>
              <a:rPr lang="en-US" sz="2000" dirty="0" smtClean="0">
                <a:latin typeface="Wawati TC Regular"/>
                <a:cs typeface="Wawati TC Regular"/>
              </a:rPr>
              <a:t>he </a:t>
            </a:r>
            <a:r>
              <a:rPr lang="en-US" sz="2000" dirty="0" smtClean="0">
                <a:latin typeface="Wawati TC Regular"/>
                <a:cs typeface="Wawati TC Regular"/>
              </a:rPr>
              <a:t>Savannah River begins as a stream in the Blue Ridge Mountains</a:t>
            </a:r>
            <a:r>
              <a:rPr lang="en-US" sz="2000" dirty="0" smtClean="0">
                <a:latin typeface="Wawati TC Regular"/>
                <a:cs typeface="Wawati TC Regular"/>
              </a:rPr>
              <a:t>.  </a:t>
            </a:r>
          </a:p>
          <a:p>
            <a:endParaRPr lang="en-US" sz="2000" dirty="0" smtClean="0">
              <a:latin typeface="Wawati TC Regular"/>
              <a:cs typeface="Wawati TC Regular"/>
            </a:endParaRPr>
          </a:p>
          <a:p>
            <a:r>
              <a:rPr lang="en-US" sz="2000" dirty="0" smtClean="0">
                <a:latin typeface="Wawati TC Regular"/>
                <a:cs typeface="Wawati TC Regular"/>
              </a:rPr>
              <a:t>The </a:t>
            </a:r>
            <a:r>
              <a:rPr lang="en-US" sz="2000" dirty="0" smtClean="0">
                <a:latin typeface="Wawati TC Regular"/>
                <a:cs typeface="Wawati TC Regular"/>
              </a:rPr>
              <a:t>Savannah River forms most of the border between the states of South Carolina and Georgia. It is around 301 miles long.</a:t>
            </a:r>
            <a:r>
              <a:rPr lang="en-US" sz="2000" dirty="0" smtClean="0">
                <a:latin typeface="Wawati TC Regular"/>
                <a:cs typeface="Wawati TC Regular"/>
              </a:rPr>
              <a:t> The river eventually flows into the Atlantic Ocean.</a:t>
            </a:r>
          </a:p>
          <a:p>
            <a:endParaRPr lang="en-US" sz="2000" dirty="0" smtClean="0">
              <a:latin typeface="Wawati TC Regular"/>
              <a:cs typeface="Wawati TC Regular"/>
            </a:endParaRPr>
          </a:p>
          <a:p>
            <a:r>
              <a:rPr lang="en-US" sz="2000" dirty="0" smtClean="0">
                <a:latin typeface="Wawati TC Regular"/>
                <a:cs typeface="Wawati TC Regular"/>
              </a:rPr>
              <a:t>Two </a:t>
            </a:r>
            <a:r>
              <a:rPr lang="en-US" sz="2000" dirty="0" smtClean="0">
                <a:latin typeface="Wawati TC Regular"/>
                <a:cs typeface="Wawati TC Regular"/>
              </a:rPr>
              <a:t>major cities are located along the river, Savannah, Georgia, and Augusta, Georgia. They were the central part of English Settlements in early Georgia history</a:t>
            </a:r>
            <a:r>
              <a:rPr lang="en-US" sz="2000" dirty="0" smtClean="0">
                <a:latin typeface="Wawati TC Regular"/>
                <a:cs typeface="Wawati TC Regular"/>
              </a:rPr>
              <a:t>.</a:t>
            </a:r>
          </a:p>
          <a:p>
            <a:endParaRPr lang="en-US" sz="2000" dirty="0" smtClean="0">
              <a:latin typeface="Wawati TC Regular"/>
              <a:cs typeface="Wawati TC Regular"/>
            </a:endParaRPr>
          </a:p>
          <a:p>
            <a:r>
              <a:rPr lang="en-US" sz="2000" dirty="0" smtClean="0">
                <a:latin typeface="Wawati TC Regular"/>
                <a:cs typeface="Wawati TC Regular"/>
              </a:rPr>
              <a:t>In </a:t>
            </a:r>
            <a:r>
              <a:rPr lang="en-US" sz="2000" dirty="0" smtClean="0">
                <a:latin typeface="Wawati TC Regular"/>
                <a:cs typeface="Wawati TC Regular"/>
              </a:rPr>
              <a:t>1733, James Oglethorpe built </a:t>
            </a:r>
            <a:r>
              <a:rPr lang="en-US" sz="2000" dirty="0" smtClean="0">
                <a:latin typeface="Wawati TC Regular"/>
                <a:cs typeface="Wawati TC Regular"/>
              </a:rPr>
              <a:t>the </a:t>
            </a:r>
            <a:r>
              <a:rPr lang="en-US" sz="2000" dirty="0" smtClean="0">
                <a:latin typeface="Wawati TC Regular"/>
                <a:cs typeface="Wawati TC Regular"/>
              </a:rPr>
              <a:t>first Georgia settlement in Savannah. </a:t>
            </a:r>
            <a:endParaRPr lang="en-US" sz="2000" dirty="0">
              <a:latin typeface="Wawati TC Regular"/>
              <a:cs typeface="Wawati TC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Wawati TC Regular"/>
                <a:cs typeface="Wawati TC Regular"/>
              </a:rPr>
              <a:t>Savannah means “River of the Shawnees,” named after the remaining part of the Shawnee Indian tribe that lived on the river in early Colonial days. </a:t>
            </a:r>
          </a:p>
          <a:p>
            <a:endParaRPr lang="en-US" sz="2400" dirty="0" smtClean="0">
              <a:solidFill>
                <a:srgbClr val="000000"/>
              </a:solidFill>
              <a:latin typeface="Wawati TC Regular"/>
              <a:cs typeface="Wawati TC Regular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Wawati TC Regular"/>
                <a:cs typeface="Wawati TC Regular"/>
              </a:rPr>
              <a:t>The Savannah River is now one of Georgia’s largest and longest waterways.</a:t>
            </a:r>
            <a:endParaRPr lang="en-US" sz="2400" dirty="0" smtClean="0">
              <a:solidFill>
                <a:srgbClr val="000000"/>
              </a:solidFill>
              <a:latin typeface="Wawati TC Regular"/>
              <a:cs typeface="Wawati TC Regular"/>
            </a:endParaRPr>
          </a:p>
        </p:txBody>
      </p:sp>
      <p:pic>
        <p:nvPicPr>
          <p:cNvPr id="4" name="Picture 3" descr="316010521_a9c51d6b1a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524760"/>
            <a:ext cx="6502400" cy="4333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40443">
            <a:off x="271144" y="2698880"/>
            <a:ext cx="4569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Big Dripper"/>
                <a:cs typeface="Big Dripper"/>
              </a:rPr>
              <a:t>Check out the view of the Savannah River from a Tybee Island bridge!</a:t>
            </a:r>
            <a:endParaRPr lang="en-US" sz="3200" dirty="0">
              <a:solidFill>
                <a:schemeClr val="accent6"/>
              </a:solidFill>
              <a:latin typeface="Big Dripper"/>
              <a:cs typeface="Big Dripp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516758948_64957d413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40" y="0"/>
            <a:ext cx="6436120" cy="4291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632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ig Dripper"/>
                <a:cs typeface="Big Dripper"/>
              </a:rPr>
              <a:t>St. </a:t>
            </a:r>
            <a:r>
              <a:rPr lang="en-US" sz="6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Big Dripper"/>
                <a:cs typeface="Big Dripper"/>
              </a:rPr>
              <a:t>Marys</a:t>
            </a:r>
            <a:r>
              <a:rPr lang="en-US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ig Dripper"/>
                <a:cs typeface="Big Dripper"/>
              </a:rPr>
              <a:t> River</a:t>
            </a:r>
            <a:endParaRPr lang="en-US" sz="6000" dirty="0">
              <a:solidFill>
                <a:schemeClr val="bg2">
                  <a:lumMod val="20000"/>
                  <a:lumOff val="80000"/>
                </a:schemeClr>
              </a:solidFill>
              <a:latin typeface="Big Dripper"/>
              <a:cs typeface="Big Dripp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53078"/>
            <a:ext cx="9144000" cy="3404921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sz="3027" dirty="0" smtClean="0">
              <a:latin typeface="Wawati TC Regular"/>
              <a:cs typeface="Wawati TC Regular"/>
            </a:endParaRPr>
          </a:p>
          <a:p>
            <a:r>
              <a:rPr lang="en-US" sz="3027" dirty="0" smtClean="0">
                <a:latin typeface="Wawati TC Regular"/>
                <a:cs typeface="Wawati TC Regular"/>
              </a:rPr>
              <a:t>St</a:t>
            </a:r>
            <a:r>
              <a:rPr lang="en-US" sz="3027" dirty="0" smtClean="0">
                <a:latin typeface="Wawati TC Regular"/>
                <a:cs typeface="Wawati TC Regular"/>
              </a:rPr>
              <a:t>. </a:t>
            </a:r>
            <a:r>
              <a:rPr lang="en-US" sz="3027" dirty="0" err="1" smtClean="0">
                <a:latin typeface="Wawati TC Regular"/>
                <a:cs typeface="Wawati TC Regular"/>
              </a:rPr>
              <a:t>Marys</a:t>
            </a:r>
            <a:r>
              <a:rPr lang="en-US" sz="3027" dirty="0" smtClean="0">
                <a:latin typeface="Wawati TC Regular"/>
                <a:cs typeface="Wawati TC Regular"/>
              </a:rPr>
              <a:t> River is named after a Spanish mission, Santa Maria de Guadeloupe, located near the river.</a:t>
            </a:r>
            <a:r>
              <a:rPr lang="en-US" sz="3027" dirty="0" smtClean="0">
                <a:latin typeface="Wawati TC Regular"/>
                <a:cs typeface="Wawati TC Regular"/>
              </a:rPr>
              <a:t> </a:t>
            </a:r>
          </a:p>
          <a:p>
            <a:r>
              <a:rPr lang="en-US" sz="3027" dirty="0" smtClean="0">
                <a:latin typeface="Wawati TC Regular"/>
                <a:cs typeface="Wawati TC Regular"/>
              </a:rPr>
              <a:t>The </a:t>
            </a:r>
            <a:r>
              <a:rPr lang="en-US" sz="3027" dirty="0" smtClean="0">
                <a:latin typeface="Wawati TC Regular"/>
                <a:cs typeface="Wawati TC Regular"/>
              </a:rPr>
              <a:t>river was home to early Spanish settlers and it has been said that it was the location for some pirate activity.</a:t>
            </a:r>
            <a:r>
              <a:rPr lang="en-US" sz="3027" dirty="0" smtClean="0">
                <a:latin typeface="Wawati TC Regular"/>
                <a:cs typeface="Wawati TC Regular"/>
              </a:rPr>
              <a:t> </a:t>
            </a:r>
          </a:p>
          <a:p>
            <a:r>
              <a:rPr lang="en-US" sz="3027" dirty="0" smtClean="0">
                <a:latin typeface="Wawati TC Regular"/>
                <a:cs typeface="Wawati TC Regular"/>
              </a:rPr>
              <a:t>The </a:t>
            </a:r>
            <a:r>
              <a:rPr lang="en-US" sz="3027" dirty="0" smtClean="0">
                <a:latin typeface="Wawati TC Regular"/>
                <a:cs typeface="Wawati TC Regular"/>
              </a:rPr>
              <a:t>Indian name for the river is </a:t>
            </a:r>
            <a:r>
              <a:rPr lang="en-US" sz="3027" dirty="0" err="1" smtClean="0">
                <a:latin typeface="Wawati TC Regular"/>
                <a:cs typeface="Wawati TC Regular"/>
              </a:rPr>
              <a:t>Thalthlothaguphka</a:t>
            </a:r>
            <a:r>
              <a:rPr lang="en-US" sz="3027" dirty="0" smtClean="0">
                <a:latin typeface="Wawati TC Regular"/>
                <a:cs typeface="Wawati TC Regular"/>
              </a:rPr>
              <a:t>, which means rotten fish. </a:t>
            </a:r>
            <a:endParaRPr lang="en-US" sz="3027" dirty="0">
              <a:latin typeface="Wawati TC Regular"/>
              <a:cs typeface="Wawati TC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144001" cy="341094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Wawati TC Regular"/>
                <a:cs typeface="Wawati TC Regular"/>
              </a:rPr>
              <a:t>St</a:t>
            </a:r>
            <a:r>
              <a:rPr lang="en-US" sz="2400" dirty="0" smtClean="0">
                <a:latin typeface="Wawati TC Regular"/>
                <a:cs typeface="Wawati TC Regular"/>
              </a:rPr>
              <a:t>. </a:t>
            </a:r>
            <a:r>
              <a:rPr lang="en-US" sz="2400" dirty="0" err="1" smtClean="0">
                <a:latin typeface="Wawati TC Regular"/>
                <a:cs typeface="Wawati TC Regular"/>
              </a:rPr>
              <a:t>Marys</a:t>
            </a:r>
            <a:r>
              <a:rPr lang="en-US" sz="2400" dirty="0" smtClean="0">
                <a:latin typeface="Wawati TC Regular"/>
                <a:cs typeface="Wawati TC Regular"/>
              </a:rPr>
              <a:t> River begins as a tiny stream in the Okefenokee Swamp and forms part of the border between Georgia and Florida.</a:t>
            </a:r>
            <a:r>
              <a:rPr lang="en-US" sz="2400" dirty="0" smtClean="0">
                <a:latin typeface="Wawati TC Regular"/>
                <a:cs typeface="Wawati TC Regular"/>
              </a:rPr>
              <a:t> It </a:t>
            </a:r>
            <a:r>
              <a:rPr lang="en-US" sz="2400" dirty="0" smtClean="0">
                <a:latin typeface="Wawati TC Regular"/>
                <a:cs typeface="Wawati TC Regular"/>
              </a:rPr>
              <a:t>empties into the Atlantic Ocean.</a:t>
            </a:r>
            <a:r>
              <a:rPr lang="en-US" sz="2400" dirty="0" smtClean="0">
                <a:latin typeface="Wawati TC Regular"/>
                <a:cs typeface="Wawati TC Regular"/>
              </a:rPr>
              <a:t> </a:t>
            </a:r>
          </a:p>
          <a:p>
            <a:endParaRPr lang="en-US" sz="2400" dirty="0" smtClean="0">
              <a:latin typeface="Wawati TC Regular"/>
              <a:cs typeface="Wawati TC Regular"/>
            </a:endParaRPr>
          </a:p>
          <a:p>
            <a:r>
              <a:rPr lang="en-US" sz="2400" dirty="0" smtClean="0">
                <a:latin typeface="Wawati TC Regular"/>
                <a:cs typeface="Wawati TC Regular"/>
              </a:rPr>
              <a:t>The </a:t>
            </a:r>
            <a:r>
              <a:rPr lang="en-US" sz="2400" dirty="0" smtClean="0">
                <a:latin typeface="Wawati TC Regular"/>
                <a:cs typeface="Wawati TC Regular"/>
              </a:rPr>
              <a:t>river is used mainly for recreation and sightseeing purposes. Camping, canoeing, fishing, and boating are a few of the ways that the river is used for recreation.</a:t>
            </a:r>
            <a:r>
              <a:rPr lang="en-US" sz="2400" dirty="0" smtClean="0">
                <a:latin typeface="Wawati TC Regular"/>
                <a:cs typeface="Wawati TC Regular"/>
              </a:rPr>
              <a:t> </a:t>
            </a:r>
          </a:p>
          <a:p>
            <a:endParaRPr lang="en-US" sz="2400" dirty="0" smtClean="0">
              <a:latin typeface="Wawati TC Regular"/>
              <a:cs typeface="Wawati TC Regular"/>
            </a:endParaRPr>
          </a:p>
          <a:p>
            <a:r>
              <a:rPr lang="en-US" sz="2400" dirty="0" smtClean="0">
                <a:latin typeface="Wawati TC Regular"/>
                <a:cs typeface="Wawati TC Regular"/>
              </a:rPr>
              <a:t>More </a:t>
            </a:r>
            <a:r>
              <a:rPr lang="en-US" sz="2400" dirty="0" smtClean="0">
                <a:latin typeface="Wawati TC Regular"/>
                <a:cs typeface="Wawati TC Regular"/>
              </a:rPr>
              <a:t>that 65 different species of fish have been identified in the river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 descr="4546151507_53ca866ca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40" y="3637024"/>
            <a:ext cx="4699359" cy="322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33376">
            <a:off x="801141" y="4371946"/>
            <a:ext cx="2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ig Dripper"/>
                <a:cs typeface="Big Dripper"/>
              </a:rPr>
              <a:t>Sailing on St.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ig Dripper"/>
                <a:cs typeface="Big Dripper"/>
              </a:rPr>
              <a:t>Marys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Big Dripper"/>
              <a:cs typeface="Big Dripper"/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2619988" y="5584976"/>
            <a:ext cx="1347121" cy="3115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ig Dripper"/>
                <a:cs typeface="Big Dripper"/>
              </a:rPr>
              <a:t>Resources</a:t>
            </a:r>
            <a:endParaRPr lang="en-US" dirty="0">
              <a:latin typeface="Big Dripper"/>
              <a:cs typeface="Big Dripp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>
              <a:latin typeface="Wawati TC Regular"/>
              <a:cs typeface="Wawati TC Regular"/>
            </a:endParaRPr>
          </a:p>
          <a:p>
            <a:r>
              <a:rPr lang="en-US" dirty="0" smtClean="0">
                <a:latin typeface="Wawati TC Regular"/>
                <a:cs typeface="Wawati TC Regular"/>
              </a:rPr>
              <a:t>Slide 2- </a:t>
            </a:r>
            <a:r>
              <a:rPr lang="en-US" dirty="0" err="1" smtClean="0">
                <a:latin typeface="Wawati TC Regular"/>
                <a:cs typeface="Wawati TC Regular"/>
              </a:rPr>
              <a:t>usgs.gov</a:t>
            </a:r>
            <a:endParaRPr lang="en-US" dirty="0" smtClean="0">
              <a:latin typeface="Wawati TC Regular"/>
              <a:cs typeface="Wawati TC Regular"/>
            </a:endParaRPr>
          </a:p>
          <a:p>
            <a:r>
              <a:rPr lang="en-US" dirty="0" smtClean="0">
                <a:latin typeface="Wawati TC Regular"/>
                <a:cs typeface="Wawati TC Regular"/>
              </a:rPr>
              <a:t>Slide 3- Image by </a:t>
            </a:r>
            <a:r>
              <a:rPr lang="en-US" dirty="0" err="1" smtClean="0">
                <a:latin typeface="Wawati TC Regular"/>
                <a:cs typeface="Wawati TC Regular"/>
              </a:rPr>
              <a:t>Pfly</a:t>
            </a:r>
            <a:r>
              <a:rPr lang="en-US" dirty="0" smtClean="0">
                <a:latin typeface="Wawati TC Regular"/>
                <a:cs typeface="Wawati TC Regular"/>
              </a:rPr>
              <a:t> (Own work) [CC-BY-SA-2.5 http://creativecommons.org/licenses/by-sa/2.5,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4- Both Images by </a:t>
            </a:r>
            <a:r>
              <a:rPr lang="en-US" dirty="0" err="1" smtClean="0">
                <a:latin typeface="Wawati TC Regular"/>
                <a:cs typeface="Wawati TC Regular"/>
              </a:rPr>
              <a:t>mfairlady</a:t>
            </a:r>
            <a:r>
              <a:rPr lang="en-US" dirty="0" smtClean="0">
                <a:latin typeface="Wawati TC Regular"/>
                <a:cs typeface="Wawati TC Regular"/>
              </a:rPr>
              <a:t> http://</a:t>
            </a:r>
            <a:r>
              <a:rPr lang="en-US" dirty="0" err="1" smtClean="0">
                <a:latin typeface="Wawati TC Regular"/>
                <a:cs typeface="Wawati TC Regular"/>
              </a:rPr>
              <a:t>www.flickr.com/photos/mfairlady</a:t>
            </a:r>
            <a:r>
              <a:rPr lang="en-US" dirty="0" smtClean="0">
                <a:latin typeface="Wawati TC Regular"/>
                <a:cs typeface="Wawati TC Regular"/>
              </a:rPr>
              <a:t>/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5- Image by Capt Kodak </a:t>
            </a:r>
            <a:r>
              <a:rPr lang="en-US" dirty="0" smtClean="0">
                <a:latin typeface="Wawati TC Regular"/>
                <a:cs typeface="Wawati TC Regular"/>
                <a:hlinkClick r:id="rId2"/>
              </a:rPr>
              <a:t>http://www.flickr.com/photos/captkodak/via</a:t>
            </a:r>
            <a:r>
              <a:rPr lang="en-US" dirty="0" smtClean="0">
                <a:latin typeface="Wawati TC Regular"/>
                <a:cs typeface="Wawati TC Regular"/>
              </a:rPr>
              <a:t>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6- Image by </a:t>
            </a:r>
            <a:r>
              <a:rPr lang="en-US" dirty="0" err="1" smtClean="0">
                <a:latin typeface="Wawati TC Regular"/>
                <a:cs typeface="Wawati TC Regular"/>
              </a:rPr>
              <a:t>jennyliz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  <a:hlinkClick r:id="rId3"/>
              </a:rPr>
              <a:t>http://www.flickr.com/photos/jennyliz/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7 &amp; 8- Both Images by </a:t>
            </a:r>
            <a:r>
              <a:rPr lang="en-US" dirty="0" err="1" smtClean="0">
                <a:latin typeface="Wawati TC Regular"/>
                <a:cs typeface="Wawati TC Regular"/>
              </a:rPr>
              <a:t>j.s</a:t>
            </a:r>
            <a:r>
              <a:rPr lang="en-US" dirty="0" smtClean="0">
                <a:latin typeface="Wawati TC Regular"/>
                <a:cs typeface="Wawati TC Regular"/>
              </a:rPr>
              <a:t>. </a:t>
            </a:r>
            <a:r>
              <a:rPr lang="en-US" dirty="0" err="1" smtClean="0">
                <a:latin typeface="Wawati TC Regular"/>
                <a:cs typeface="Wawati TC Regular"/>
              </a:rPr>
              <a:t>clark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  <a:hlinkClick r:id="rId4"/>
              </a:rPr>
              <a:t>http://www.flickr.com/photos/jsclark/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9- Image by Mark </a:t>
            </a:r>
            <a:r>
              <a:rPr lang="en-US" dirty="0" err="1" smtClean="0">
                <a:latin typeface="Wawati TC Regular"/>
                <a:cs typeface="Wawati TC Regular"/>
              </a:rPr>
              <a:t>Strozier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  <a:hlinkClick r:id="rId5"/>
              </a:rPr>
              <a:t>http://www.flickr.com/photos/r80o/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10- Image by Possum1500 </a:t>
            </a:r>
            <a:r>
              <a:rPr lang="en-US" dirty="0" smtClean="0">
                <a:latin typeface="Wawati TC Regular"/>
                <a:cs typeface="Wawati TC Regular"/>
                <a:hlinkClick r:id="rId6"/>
              </a:rPr>
              <a:t>http://www.flickr.com/photos/possum1500/</a:t>
            </a:r>
            <a:r>
              <a:rPr lang="en-US" dirty="0" smtClean="0">
                <a:latin typeface="Wawati TC Regular"/>
                <a:cs typeface="Wawati TC Regular"/>
              </a:rPr>
              <a:t> via Wikimedia </a:t>
            </a:r>
            <a:r>
              <a:rPr lang="en-US" dirty="0" smtClean="0">
                <a:latin typeface="Wawati TC Regular"/>
                <a:cs typeface="Wawati TC Regular"/>
              </a:rPr>
              <a:t>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11- Image </a:t>
            </a:r>
            <a:r>
              <a:rPr lang="en-US" dirty="0" smtClean="0">
                <a:latin typeface="Wawati TC Regular"/>
                <a:cs typeface="Wawati TC Regular"/>
              </a:rPr>
              <a:t>by Ezra S F </a:t>
            </a:r>
            <a:r>
              <a:rPr lang="en-US" dirty="0" smtClean="0">
                <a:latin typeface="Wawati TC Regular"/>
                <a:cs typeface="Wawati TC Regular"/>
                <a:hlinkClick r:id="rId7"/>
              </a:rPr>
              <a:t>http://www.flickr.com/photos/sneezypb</a:t>
            </a:r>
            <a:r>
              <a:rPr lang="en-US" dirty="0" smtClean="0">
                <a:latin typeface="Wawati TC Regular"/>
                <a:cs typeface="Wawati TC Regular"/>
                <a:hlinkClick r:id="rId7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12- Left image </a:t>
            </a:r>
            <a:r>
              <a:rPr lang="en-US" dirty="0" smtClean="0">
                <a:latin typeface="Wawati TC Regular"/>
                <a:cs typeface="Wawati TC Regular"/>
              </a:rPr>
              <a:t>by </a:t>
            </a:r>
            <a:r>
              <a:rPr lang="en-US" dirty="0" err="1" smtClean="0">
                <a:latin typeface="Wawati TC Regular"/>
                <a:cs typeface="Wawati TC Regular"/>
              </a:rPr>
              <a:t>brian.gratwicke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  <a:hlinkClick r:id="rId8"/>
              </a:rPr>
              <a:t>http</a:t>
            </a:r>
            <a:r>
              <a:rPr lang="en-US" dirty="0" smtClean="0">
                <a:latin typeface="Wawati TC Regular"/>
                <a:cs typeface="Wawati TC Regular"/>
                <a:hlinkClick r:id="rId8"/>
              </a:rPr>
              <a:t>://www.flickr.com/photos/briangratwicke</a:t>
            </a:r>
            <a:r>
              <a:rPr lang="en-US" dirty="0" smtClean="0">
                <a:latin typeface="Wawati TC Regular"/>
                <a:cs typeface="Wawati TC Regular"/>
                <a:hlinkClick r:id="rId8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Commons, </a:t>
            </a:r>
            <a:r>
              <a:rPr lang="en-US" dirty="0" smtClean="0">
                <a:latin typeface="Wawati TC Regular"/>
                <a:cs typeface="Wawati TC Regular"/>
              </a:rPr>
              <a:t>right </a:t>
            </a:r>
            <a:r>
              <a:rPr lang="en-US" dirty="0" smtClean="0">
                <a:latin typeface="Wawati TC Regular"/>
                <a:cs typeface="Wawati TC Regular"/>
              </a:rPr>
              <a:t>Image </a:t>
            </a:r>
            <a:r>
              <a:rPr lang="en-US" dirty="0" smtClean="0">
                <a:latin typeface="Wawati TC Regular"/>
                <a:cs typeface="Wawati TC Regular"/>
              </a:rPr>
              <a:t>by drivebybiscuits1 </a:t>
            </a:r>
            <a:r>
              <a:rPr lang="en-US" dirty="0" smtClean="0">
                <a:latin typeface="Wawati TC Regular"/>
                <a:cs typeface="Wawati TC Regular"/>
                <a:hlinkClick r:id="rId9"/>
              </a:rPr>
              <a:t>http://www.flickr.com/photos/drivebybiscuits1</a:t>
            </a:r>
            <a:r>
              <a:rPr lang="en-US" dirty="0" smtClean="0">
                <a:latin typeface="Wawati TC Regular"/>
                <a:cs typeface="Wawati TC Regular"/>
                <a:hlinkClick r:id="rId9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Commons, video by </a:t>
            </a:r>
            <a:r>
              <a:rPr lang="en-US" dirty="0" err="1" smtClean="0">
                <a:latin typeface="Wawati TC Regular"/>
                <a:cs typeface="Wawati TC Regular"/>
              </a:rPr>
              <a:t>hoyasmeg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  <a:hlinkClick r:id="rId10"/>
              </a:rPr>
              <a:t>http://www.flickr.com/photos/emeryjl</a:t>
            </a:r>
            <a:r>
              <a:rPr lang="en-US" dirty="0" smtClean="0">
                <a:latin typeface="Wawati TC Regular"/>
                <a:cs typeface="Wawati TC Regular"/>
                <a:hlinkClick r:id="rId10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13- Image by Ken </a:t>
            </a:r>
            <a:r>
              <a:rPr lang="en-US" dirty="0" smtClean="0">
                <a:latin typeface="Wawati TC Regular"/>
                <a:cs typeface="Wawati TC Regular"/>
              </a:rPr>
              <a:t>Lund </a:t>
            </a:r>
            <a:r>
              <a:rPr lang="en-US" dirty="0" smtClean="0">
                <a:latin typeface="Wawati TC Regular"/>
                <a:cs typeface="Wawati TC Regular"/>
                <a:hlinkClick r:id="rId11"/>
              </a:rPr>
              <a:t>http://www.flickr.com/photos/kenlund</a:t>
            </a:r>
            <a:r>
              <a:rPr lang="en-US" dirty="0" smtClean="0">
                <a:latin typeface="Wawati TC Regular"/>
                <a:cs typeface="Wawati TC Regular"/>
                <a:hlinkClick r:id="rId11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14- Image by Bruce </a:t>
            </a:r>
            <a:r>
              <a:rPr lang="en-US" dirty="0" err="1" smtClean="0">
                <a:latin typeface="Wawati TC Regular"/>
                <a:cs typeface="Wawati TC Regular"/>
              </a:rPr>
              <a:t>Tuten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  <a:hlinkClick r:id="rId12"/>
              </a:rPr>
              <a:t>http://www.flickr.com/photos/savannahgrandfather</a:t>
            </a:r>
            <a:r>
              <a:rPr lang="en-US" dirty="0" smtClean="0">
                <a:latin typeface="Wawati TC Regular"/>
                <a:cs typeface="Wawati TC Regular"/>
                <a:hlinkClick r:id="rId12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15- Image by db </a:t>
            </a:r>
            <a:r>
              <a:rPr lang="en-US" dirty="0" err="1" smtClean="0">
                <a:latin typeface="Wawati TC Regular"/>
                <a:cs typeface="Wawati TC Regular"/>
              </a:rPr>
              <a:t>rolenrock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  <a:hlinkClick r:id="rId13"/>
              </a:rPr>
              <a:t>http://www.flickr.com/photos/rolenrock</a:t>
            </a:r>
            <a:r>
              <a:rPr lang="en-US" dirty="0" smtClean="0">
                <a:latin typeface="Wawati TC Regular"/>
                <a:cs typeface="Wawati TC Regular"/>
                <a:hlinkClick r:id="rId13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</a:p>
          <a:p>
            <a:r>
              <a:rPr lang="en-US" dirty="0" smtClean="0">
                <a:latin typeface="Wawati TC Regular"/>
                <a:cs typeface="Wawati TC Regular"/>
              </a:rPr>
              <a:t>Slide 16- Image by </a:t>
            </a:r>
            <a:r>
              <a:rPr lang="en-US" dirty="0" smtClean="0">
                <a:latin typeface="Wawati TC Regular"/>
                <a:cs typeface="Wawati TC Regular"/>
              </a:rPr>
              <a:t>jmd41280  </a:t>
            </a:r>
            <a:r>
              <a:rPr lang="en-US" dirty="0" smtClean="0">
                <a:latin typeface="Wawati TC Regular"/>
                <a:cs typeface="Wawati TC Regular"/>
                <a:hlinkClick r:id="rId14"/>
              </a:rPr>
              <a:t>http://www.flickr.com/photos/jmd41280</a:t>
            </a:r>
            <a:r>
              <a:rPr lang="en-US" dirty="0" smtClean="0">
                <a:latin typeface="Wawati TC Regular"/>
                <a:cs typeface="Wawati TC Regular"/>
                <a:hlinkClick r:id="rId14"/>
              </a:rPr>
              <a:t>/</a:t>
            </a:r>
            <a:r>
              <a:rPr lang="en-US" dirty="0" smtClean="0">
                <a:latin typeface="Wawati TC Regular"/>
                <a:cs typeface="Wawati TC Regular"/>
              </a:rPr>
              <a:t> via Wikimedia Commons</a:t>
            </a:r>
            <a:endParaRPr lang="en-US" dirty="0" smtClean="0">
              <a:latin typeface="Wawati TC Regular"/>
              <a:cs typeface="Wawati TC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7600"/>
          </a:xfrm>
        </p:spPr>
        <p:txBody>
          <a:bodyPr/>
          <a:lstStyle/>
          <a:p>
            <a:r>
              <a:rPr lang="en-US" dirty="0" smtClean="0">
                <a:latin typeface="Big Dripper"/>
                <a:cs typeface="Big Dripper"/>
              </a:rPr>
              <a:t>Georgia’s 7 Main Rivers</a:t>
            </a:r>
            <a:endParaRPr lang="en-US" dirty="0">
              <a:latin typeface="Big Dripper"/>
              <a:cs typeface="Big Dripp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868" y="1341279"/>
            <a:ext cx="4038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Wawati TC Regular"/>
                <a:cs typeface="Wawati TC Regular"/>
              </a:rPr>
              <a:t>Altamaha River</a:t>
            </a:r>
          </a:p>
          <a:p>
            <a:r>
              <a:rPr lang="en-US" sz="3600" dirty="0" err="1" smtClean="0">
                <a:latin typeface="Wawati TC Regular"/>
                <a:cs typeface="Wawati TC Regular"/>
              </a:rPr>
              <a:t>Chattahooche</a:t>
            </a:r>
            <a:r>
              <a:rPr lang="en-US" sz="3600" dirty="0" smtClean="0">
                <a:latin typeface="Wawati TC Regular"/>
                <a:cs typeface="Wawati TC Regular"/>
              </a:rPr>
              <a:t> River</a:t>
            </a:r>
          </a:p>
          <a:p>
            <a:r>
              <a:rPr lang="en-US" sz="3600" dirty="0" smtClean="0">
                <a:latin typeface="Wawati TC Regular"/>
                <a:cs typeface="Wawati TC Regular"/>
              </a:rPr>
              <a:t>Flint River</a:t>
            </a:r>
          </a:p>
          <a:p>
            <a:r>
              <a:rPr lang="en-US" sz="3600" dirty="0" smtClean="0">
                <a:latin typeface="Wawati TC Regular"/>
                <a:cs typeface="Wawati TC Regular"/>
              </a:rPr>
              <a:t>Ocmulgee River</a:t>
            </a:r>
          </a:p>
          <a:p>
            <a:r>
              <a:rPr lang="en-US" sz="3600" dirty="0" smtClean="0">
                <a:latin typeface="Wawati TC Regular"/>
                <a:cs typeface="Wawati TC Regular"/>
              </a:rPr>
              <a:t>Oconee River</a:t>
            </a:r>
          </a:p>
          <a:p>
            <a:r>
              <a:rPr lang="en-US" sz="3600" dirty="0" smtClean="0">
                <a:latin typeface="Wawati TC Regular"/>
                <a:cs typeface="Wawati TC Regular"/>
              </a:rPr>
              <a:t>Savannah River</a:t>
            </a:r>
          </a:p>
          <a:p>
            <a:r>
              <a:rPr lang="en-US" sz="3600" dirty="0" smtClean="0">
                <a:latin typeface="Wawati TC Regular"/>
                <a:cs typeface="Wawati TC Regular"/>
              </a:rPr>
              <a:t>St. Mary’s River</a:t>
            </a:r>
            <a:endParaRPr lang="en-US" sz="3600" dirty="0">
              <a:latin typeface="Wawati TC Regular"/>
              <a:cs typeface="Wawati TC Regula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5474" y="829733"/>
            <a:ext cx="3488526" cy="5296430"/>
          </a:xfrm>
        </p:spPr>
        <p:txBody>
          <a:bodyPr/>
          <a:lstStyle/>
          <a:p>
            <a:pPr algn="ctr"/>
            <a:r>
              <a:rPr lang="en-US" b="1" dirty="0" smtClean="0">
                <a:latin typeface="Wawati TC Regular"/>
                <a:cs typeface="Wawati TC Regular"/>
              </a:rPr>
              <a:t>Can you spot them on the map below?</a:t>
            </a:r>
            <a:endParaRPr lang="en-US" b="1" dirty="0">
              <a:latin typeface="Wawati TC Regular"/>
              <a:cs typeface="Wawati TC Regular"/>
            </a:endParaRPr>
          </a:p>
        </p:txBody>
      </p:sp>
      <p:pic>
        <p:nvPicPr>
          <p:cNvPr id="8" name="Picture 7" descr="Georgia riv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33" y="1880371"/>
            <a:ext cx="5317067" cy="49776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605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ig Dripper"/>
                <a:cs typeface="Big Dripper"/>
              </a:rPr>
              <a:t>Altamaha River</a:t>
            </a:r>
            <a:br>
              <a:rPr lang="en-US" sz="5400" dirty="0" smtClean="0">
                <a:latin typeface="Big Dripper"/>
                <a:cs typeface="Big Dripper"/>
              </a:rPr>
            </a:br>
            <a:endParaRPr lang="en-US" sz="5400" dirty="0">
              <a:latin typeface="Big Dripper"/>
              <a:cs typeface="Big Dripp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78933"/>
            <a:ext cx="4038600" cy="60790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3097" dirty="0" smtClean="0">
                <a:latin typeface="Wawati TC Regular"/>
                <a:cs typeface="Wawati TC Regular"/>
              </a:rPr>
              <a:t>The Altamaha River, located in South Georgia, is </a:t>
            </a:r>
            <a:r>
              <a:rPr lang="en-US" sz="3097" dirty="0">
                <a:latin typeface="Wawati TC Regular"/>
                <a:cs typeface="Wawati TC Regular"/>
              </a:rPr>
              <a:t>the largest river in </a:t>
            </a:r>
            <a:r>
              <a:rPr lang="en-US" sz="3097" dirty="0" smtClean="0">
                <a:latin typeface="Wawati TC Regular"/>
                <a:cs typeface="Wawati TC Regular"/>
              </a:rPr>
              <a:t>Georgia. </a:t>
            </a:r>
          </a:p>
          <a:p>
            <a:pPr>
              <a:buNone/>
            </a:pPr>
            <a:endParaRPr lang="en-US" sz="3097" dirty="0" smtClean="0">
              <a:latin typeface="Wawati TC Regular"/>
              <a:cs typeface="Wawati TC Regular"/>
            </a:endParaRPr>
          </a:p>
          <a:p>
            <a:r>
              <a:rPr lang="en-US" sz="3097" dirty="0">
                <a:latin typeface="Wawati TC Regular"/>
                <a:cs typeface="Wawati TC Regular"/>
              </a:rPr>
              <a:t>The river was named for a </a:t>
            </a:r>
            <a:r>
              <a:rPr lang="en-US" sz="3097" dirty="0" err="1">
                <a:latin typeface="Wawati TC Regular"/>
                <a:cs typeface="Wawati TC Regular"/>
              </a:rPr>
              <a:t>Yamassee</a:t>
            </a:r>
            <a:r>
              <a:rPr lang="en-US" sz="3097" dirty="0">
                <a:latin typeface="Wawati TC Regular"/>
                <a:cs typeface="Wawati TC Regular"/>
              </a:rPr>
              <a:t> Indian chief, Altamaha.</a:t>
            </a:r>
            <a:r>
              <a:rPr lang="en-US" sz="3097" dirty="0" smtClean="0">
                <a:latin typeface="Wawati TC Regular"/>
                <a:cs typeface="Wawati TC Regular"/>
              </a:rPr>
              <a:t> </a:t>
            </a:r>
          </a:p>
          <a:p>
            <a:pPr>
              <a:buNone/>
            </a:pPr>
            <a:endParaRPr lang="en-US" sz="3097" dirty="0" smtClean="0">
              <a:latin typeface="Wawati TC Regular"/>
              <a:cs typeface="Wawati TC Regular"/>
            </a:endParaRPr>
          </a:p>
          <a:p>
            <a:r>
              <a:rPr lang="en-US" sz="3097" dirty="0" smtClean="0">
                <a:latin typeface="Wawati TC Regular"/>
                <a:cs typeface="Wawati TC Regular"/>
              </a:rPr>
              <a:t>This river is played a large role in Georgia’s history. </a:t>
            </a:r>
            <a:r>
              <a:rPr lang="en-US" sz="3097" dirty="0">
                <a:latin typeface="Wawati TC Regular"/>
                <a:cs typeface="Wawati TC Regular"/>
              </a:rPr>
              <a:t>M</a:t>
            </a:r>
            <a:r>
              <a:rPr lang="en-US" sz="3097" dirty="0" smtClean="0">
                <a:latin typeface="Wawati TC Regular"/>
                <a:cs typeface="Wawati TC Regular"/>
              </a:rPr>
              <a:t>any </a:t>
            </a:r>
            <a:r>
              <a:rPr lang="en-US" sz="3097" dirty="0">
                <a:latin typeface="Wawati TC Regular"/>
                <a:cs typeface="Wawati TC Regular"/>
              </a:rPr>
              <a:t>of the large cotton plantations were </a:t>
            </a:r>
            <a:r>
              <a:rPr lang="en-US" sz="3097" dirty="0" smtClean="0">
                <a:latin typeface="Wawati TC Regular"/>
                <a:cs typeface="Wawati TC Regular"/>
              </a:rPr>
              <a:t>located along the banks of the river.</a:t>
            </a:r>
          </a:p>
          <a:p>
            <a:pPr>
              <a:buNone/>
            </a:pPr>
            <a:endParaRPr lang="en-US" sz="3097" dirty="0" smtClean="0">
              <a:latin typeface="Wawati TC Regular"/>
              <a:cs typeface="Wawati TC Regular"/>
            </a:endParaRPr>
          </a:p>
          <a:p>
            <a:r>
              <a:rPr lang="en-US" sz="3097" dirty="0" smtClean="0">
                <a:latin typeface="Wawati TC Regular"/>
                <a:cs typeface="Wawati TC Regular"/>
              </a:rPr>
              <a:t>Steamboats </a:t>
            </a:r>
            <a:r>
              <a:rPr lang="en-US" sz="3097" dirty="0">
                <a:latin typeface="Wawati TC Regular"/>
                <a:cs typeface="Wawati TC Regular"/>
              </a:rPr>
              <a:t>traveled up and down the river carrying travelers and items to be sold. </a:t>
            </a:r>
          </a:p>
        </p:txBody>
      </p:sp>
      <p:pic>
        <p:nvPicPr>
          <p:cNvPr id="5" name="Content Placeholder 4" descr="Altamaha_watersh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9" r="-119"/>
          <a:stretch>
            <a:fillRect/>
          </a:stretch>
        </p:blipFill>
        <p:spPr>
          <a:xfrm>
            <a:off x="4495800" y="1417638"/>
            <a:ext cx="4495800" cy="50383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99820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Big Dripper"/>
                <a:cs typeface="Big Dripper"/>
              </a:rPr>
              <a:t>Altamaha River Ecosystem</a:t>
            </a:r>
            <a:endParaRPr lang="en-US" sz="5400" dirty="0">
              <a:latin typeface="Big Dripper"/>
              <a:cs typeface="Big Dripp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2570" y="998206"/>
            <a:ext cx="4341429" cy="5859793"/>
          </a:xfrm>
        </p:spPr>
        <p:txBody>
          <a:bodyPr>
            <a:normAutofit fontScale="92500" lnSpcReduction="20000"/>
          </a:bodyPr>
          <a:lstStyle/>
          <a:p>
            <a:r>
              <a:rPr lang="en-US" sz="3027" dirty="0" smtClean="0">
                <a:latin typeface="Wawati TC Regular"/>
                <a:cs typeface="Wawati TC Regular"/>
              </a:rPr>
              <a:t>The </a:t>
            </a:r>
            <a:r>
              <a:rPr lang="en-US" sz="3027" dirty="0">
                <a:latin typeface="Wawati TC Regular"/>
                <a:cs typeface="Wawati TC Regular"/>
              </a:rPr>
              <a:t>Altamaha is viewed as the most important ecosystems in the </a:t>
            </a:r>
            <a:r>
              <a:rPr lang="en-US" sz="3027" dirty="0" smtClean="0">
                <a:latin typeface="Wawati TC Regular"/>
                <a:cs typeface="Wawati TC Regular"/>
              </a:rPr>
              <a:t>region. This river has many marsh and swamp habitats that make up the Coastal Plain region. </a:t>
            </a:r>
          </a:p>
          <a:p>
            <a:endParaRPr lang="en-US" sz="3027" dirty="0" smtClean="0">
              <a:latin typeface="Wawati TC Regular"/>
              <a:cs typeface="Wawati TC Regular"/>
            </a:endParaRPr>
          </a:p>
          <a:p>
            <a:r>
              <a:rPr lang="en-US" sz="3027" dirty="0" smtClean="0">
                <a:latin typeface="Wawati TC Regular"/>
                <a:cs typeface="Wawati TC Regular"/>
              </a:rPr>
              <a:t>Many </a:t>
            </a:r>
            <a:r>
              <a:rPr lang="en-US" sz="3027" dirty="0">
                <a:latin typeface="Wawati TC Regular"/>
                <a:cs typeface="Wawati TC Regular"/>
              </a:rPr>
              <a:t>different wildlife make their home on this river. Otters, turtles, alligators, and a variety of birds are some of the animals that live on the Altamaha River.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9602232626_eec01144d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98207"/>
            <a:ext cx="4599370" cy="2659393"/>
          </a:xfrm>
          <a:prstGeom prst="rect">
            <a:avLst/>
          </a:prstGeom>
        </p:spPr>
      </p:pic>
      <p:pic>
        <p:nvPicPr>
          <p:cNvPr id="9" name="Picture 8" descr="9602232782_4077ed356d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928533"/>
            <a:ext cx="4599370" cy="2611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293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ig Dripper"/>
                <a:cs typeface="Big Dripper"/>
              </a:rPr>
              <a:t>Chattahoochee River</a:t>
            </a:r>
            <a:endParaRPr lang="en-US" sz="5400" dirty="0">
              <a:latin typeface="Big Dripper"/>
              <a:cs typeface="Big Dripper"/>
            </a:endParaRPr>
          </a:p>
        </p:txBody>
      </p:sp>
      <p:pic>
        <p:nvPicPr>
          <p:cNvPr id="16" name="Content Placeholder 15" descr="7848245552_bac0a63ed8_h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5466" b="-35466"/>
          <a:stretch>
            <a:fillRect/>
          </a:stretch>
        </p:blipFill>
        <p:spPr>
          <a:xfrm>
            <a:off x="220133" y="-372533"/>
            <a:ext cx="5113866" cy="8500533"/>
          </a:xfrm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333999" y="575733"/>
            <a:ext cx="3810000" cy="62822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Wawati TC Regular"/>
                <a:cs typeface="Wawati TC Regular"/>
              </a:rPr>
              <a:t>The </a:t>
            </a:r>
            <a:r>
              <a:rPr lang="en-US" dirty="0">
                <a:latin typeface="Wawati TC Regular"/>
                <a:cs typeface="Wawati TC Regular"/>
              </a:rPr>
              <a:t>Chattahoochee River </a:t>
            </a:r>
            <a:r>
              <a:rPr lang="en-US" dirty="0" smtClean="0">
                <a:latin typeface="Wawati TC Regular"/>
                <a:cs typeface="Wawati TC Regular"/>
              </a:rPr>
              <a:t>begins</a:t>
            </a:r>
            <a:r>
              <a:rPr lang="en-US" dirty="0">
                <a:latin typeface="Wawati TC Regular"/>
                <a:cs typeface="Wawati TC Regular"/>
              </a:rPr>
              <a:t> </a:t>
            </a:r>
            <a:r>
              <a:rPr lang="en-US" dirty="0" smtClean="0">
                <a:latin typeface="Wawati TC Regular"/>
                <a:cs typeface="Wawati TC Regular"/>
              </a:rPr>
              <a:t>in </a:t>
            </a:r>
            <a:r>
              <a:rPr lang="en-US" dirty="0">
                <a:latin typeface="Wawati TC Regular"/>
                <a:cs typeface="Wawati TC Regular"/>
              </a:rPr>
              <a:t>the Blue Ridge Mountains of Northeast Georgia.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</a:p>
          <a:p>
            <a:endParaRPr lang="en-US" dirty="0" smtClean="0">
              <a:latin typeface="Wawati TC Regular"/>
              <a:cs typeface="Wawati TC Regular"/>
            </a:endParaRPr>
          </a:p>
          <a:p>
            <a:r>
              <a:rPr lang="en-US" dirty="0" smtClean="0">
                <a:latin typeface="Wawati TC Regular"/>
                <a:cs typeface="Wawati TC Regular"/>
              </a:rPr>
              <a:t>It </a:t>
            </a:r>
            <a:r>
              <a:rPr lang="en-US" dirty="0">
                <a:latin typeface="Wawati TC Regular"/>
                <a:cs typeface="Wawati TC Regular"/>
              </a:rPr>
              <a:t>flows 430 miles through </a:t>
            </a:r>
            <a:r>
              <a:rPr lang="en-US" dirty="0" smtClean="0">
                <a:latin typeface="Wawati TC Regular"/>
                <a:cs typeface="Wawati TC Regular"/>
              </a:rPr>
              <a:t>Georgia. The river flows through the capital city of Atlanta.</a:t>
            </a:r>
          </a:p>
          <a:p>
            <a:pPr>
              <a:buNone/>
            </a:pPr>
            <a:endParaRPr lang="en-US" dirty="0" smtClean="0">
              <a:latin typeface="Wawati TC Regular"/>
              <a:cs typeface="Wawati TC Regular"/>
            </a:endParaRPr>
          </a:p>
          <a:p>
            <a:r>
              <a:rPr lang="en-US" dirty="0" smtClean="0">
                <a:latin typeface="Wawati TC Regular"/>
                <a:cs typeface="Wawati TC Regular"/>
              </a:rPr>
              <a:t>This river is the main source of water for over half of Georgia’s population. </a:t>
            </a:r>
          </a:p>
          <a:p>
            <a:endParaRPr lang="en-US" dirty="0" smtClean="0">
              <a:latin typeface="Wawati TC Regular"/>
              <a:cs typeface="Wawati TC Regular"/>
            </a:endParaRPr>
          </a:p>
          <a:p>
            <a:r>
              <a:rPr lang="en-US" dirty="0" smtClean="0">
                <a:latin typeface="Wawati TC Regular"/>
                <a:cs typeface="Wawati TC Regular"/>
              </a:rPr>
              <a:t>Eventually, the </a:t>
            </a:r>
            <a:r>
              <a:rPr lang="en-US" dirty="0" err="1" smtClean="0">
                <a:latin typeface="Wawati TC Regular"/>
                <a:cs typeface="Wawati TC Regular"/>
              </a:rPr>
              <a:t>Chattahooche</a:t>
            </a:r>
            <a:r>
              <a:rPr lang="en-US" dirty="0" smtClean="0">
                <a:latin typeface="Wawati TC Regular"/>
                <a:cs typeface="Wawati TC Regular"/>
              </a:rPr>
              <a:t> River joins the </a:t>
            </a:r>
            <a:r>
              <a:rPr lang="en-US" dirty="0">
                <a:latin typeface="Wawati TC Regular"/>
                <a:cs typeface="Wawati TC Regular"/>
              </a:rPr>
              <a:t>Flint River in Southwest Georgia.</a:t>
            </a:r>
            <a:r>
              <a:rPr lang="en-US" dirty="0" smtClean="0">
                <a:latin typeface="Wawati TC Regular"/>
                <a:cs typeface="Wawati TC Regular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ig Dripper"/>
                <a:cs typeface="Big Dripper"/>
              </a:rPr>
              <a:t>What Does Chattahoochee Mean?</a:t>
            </a:r>
            <a:endParaRPr lang="en-US" dirty="0">
              <a:latin typeface="Big Dripper"/>
              <a:cs typeface="Big Dripp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56135"/>
            <a:ext cx="3742267" cy="6001865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429" dirty="0" smtClean="0">
                <a:latin typeface="Wawati TC Regular"/>
                <a:cs typeface="Wawati TC Regular"/>
              </a:rPr>
              <a:t>Chattahoochee </a:t>
            </a:r>
            <a:r>
              <a:rPr lang="en-US" sz="3429" dirty="0">
                <a:latin typeface="Wawati TC Regular"/>
                <a:cs typeface="Wawati TC Regular"/>
              </a:rPr>
              <a:t>is Creek Indian for “flowered stones”.</a:t>
            </a:r>
            <a:r>
              <a:rPr lang="en-US" sz="3429" dirty="0" smtClean="0">
                <a:latin typeface="Wawati TC Regular"/>
                <a:cs typeface="Wawati TC Regular"/>
              </a:rPr>
              <a:t> </a:t>
            </a:r>
          </a:p>
          <a:p>
            <a:endParaRPr lang="en-US" sz="3429" dirty="0" smtClean="0">
              <a:latin typeface="Wawati TC Regular"/>
              <a:cs typeface="Wawati TC Regular"/>
            </a:endParaRPr>
          </a:p>
          <a:p>
            <a:r>
              <a:rPr lang="en-US" sz="3429" dirty="0" smtClean="0">
                <a:latin typeface="Wawati TC Regular"/>
                <a:cs typeface="Wawati TC Regular"/>
              </a:rPr>
              <a:t>The </a:t>
            </a:r>
            <a:r>
              <a:rPr lang="en-US" sz="3429" dirty="0">
                <a:latin typeface="Wawati TC Regular"/>
                <a:cs typeface="Wawati TC Regular"/>
              </a:rPr>
              <a:t>word </a:t>
            </a:r>
            <a:r>
              <a:rPr lang="en-US" sz="3429" dirty="0" err="1">
                <a:latin typeface="Wawati TC Regular"/>
                <a:cs typeface="Wawati TC Regular"/>
              </a:rPr>
              <a:t>chatto</a:t>
            </a:r>
            <a:r>
              <a:rPr lang="en-US" sz="3429" dirty="0">
                <a:latin typeface="Wawati TC Regular"/>
                <a:cs typeface="Wawati TC Regular"/>
              </a:rPr>
              <a:t>, which means stone, and the word </a:t>
            </a:r>
            <a:r>
              <a:rPr lang="en-US" sz="3429" dirty="0" err="1">
                <a:latin typeface="Wawati TC Regular"/>
                <a:cs typeface="Wawati TC Regular"/>
              </a:rPr>
              <a:t>hooche</a:t>
            </a:r>
            <a:r>
              <a:rPr lang="en-US" sz="3429" dirty="0">
                <a:latin typeface="Wawati TC Regular"/>
                <a:cs typeface="Wawati TC Regular"/>
              </a:rPr>
              <a:t> which means flowered or designs like flowers</a:t>
            </a:r>
            <a:r>
              <a:rPr lang="en-US" sz="3429" dirty="0" smtClean="0">
                <a:latin typeface="Wawati TC Regular"/>
                <a:cs typeface="Wawati TC Regular"/>
              </a:rPr>
              <a:t>.</a:t>
            </a:r>
            <a:br>
              <a:rPr lang="en-US" sz="3429" dirty="0" smtClean="0">
                <a:latin typeface="Wawati TC Regular"/>
                <a:cs typeface="Wawati TC Regular"/>
              </a:rPr>
            </a:br>
            <a:endParaRPr lang="en-US" sz="3429" dirty="0" smtClean="0">
              <a:latin typeface="Wawati TC Regular"/>
              <a:cs typeface="Wawati TC Regular"/>
            </a:endParaRPr>
          </a:p>
          <a:p>
            <a:r>
              <a:rPr lang="en-US" sz="3429" dirty="0" smtClean="0">
                <a:latin typeface="Wawati TC Regular"/>
                <a:cs typeface="Wawati TC Regular"/>
              </a:rPr>
              <a:t>The river was located by Chattahoochee </a:t>
            </a:r>
            <a:r>
              <a:rPr lang="en-US" sz="3429" dirty="0">
                <a:latin typeface="Wawati TC Regular"/>
                <a:cs typeface="Wawati TC Regular"/>
              </a:rPr>
              <a:t>Old </a:t>
            </a:r>
            <a:r>
              <a:rPr lang="en-US" sz="3429" dirty="0" smtClean="0">
                <a:latin typeface="Wawati TC Regular"/>
                <a:cs typeface="Wawati TC Regular"/>
              </a:rPr>
              <a:t>Town. The Creek settlement named the river after the settlement.</a:t>
            </a:r>
            <a:endParaRPr lang="en-US" sz="3429" dirty="0">
              <a:latin typeface="Wawati TC Regular"/>
              <a:cs typeface="Wawati TC Regular"/>
            </a:endParaRPr>
          </a:p>
        </p:txBody>
      </p:sp>
      <p:pic>
        <p:nvPicPr>
          <p:cNvPr id="5" name="Content Placeholder 4" descr="2257984389_2dab79d859_z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9616" b="-49616"/>
          <a:stretch>
            <a:fillRect/>
          </a:stretch>
        </p:blipFill>
        <p:spPr>
          <a:xfrm>
            <a:off x="3945467" y="-254000"/>
            <a:ext cx="5096933" cy="8077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0667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ig Dripper"/>
                <a:cs typeface="Big Dripper"/>
              </a:rPr>
              <a:t>Flint River</a:t>
            </a:r>
            <a:endParaRPr lang="en-US" sz="7200" dirty="0">
              <a:latin typeface="Big Dripper"/>
              <a:cs typeface="Big Dripper"/>
            </a:endParaRPr>
          </a:p>
        </p:txBody>
      </p:sp>
      <p:pic>
        <p:nvPicPr>
          <p:cNvPr id="5" name="Content Placeholder 4" descr="506625338_09139c3dc0_z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5589" b="-35589"/>
          <a:stretch>
            <a:fillRect/>
          </a:stretch>
        </p:blipFill>
        <p:spPr>
          <a:xfrm>
            <a:off x="220133" y="-389467"/>
            <a:ext cx="4859867" cy="82634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795866"/>
            <a:ext cx="4064000" cy="60621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>
                <a:latin typeface="Wawati TC Regular"/>
                <a:cs typeface="Wawati TC Regular"/>
              </a:rPr>
              <a:t>The </a:t>
            </a:r>
            <a:r>
              <a:rPr lang="en-US" dirty="0">
                <a:latin typeface="Wawati TC Regular"/>
                <a:cs typeface="Wawati TC Regular"/>
              </a:rPr>
              <a:t>Flint River begins at Atlanta Hartsfield-Jackson International Airport with the upper portion of the river flowing through the Georgia Piedmont </a:t>
            </a:r>
            <a:r>
              <a:rPr lang="en-US" dirty="0" smtClean="0">
                <a:latin typeface="Wawati TC Regular"/>
                <a:cs typeface="Wawati TC Regular"/>
              </a:rPr>
              <a:t>region.</a:t>
            </a:r>
          </a:p>
          <a:p>
            <a:endParaRPr lang="en-US" dirty="0" smtClean="0">
              <a:latin typeface="Wawati TC Regular"/>
              <a:cs typeface="Wawati TC Regular"/>
            </a:endParaRPr>
          </a:p>
          <a:p>
            <a:r>
              <a:rPr lang="en-US" dirty="0" smtClean="0">
                <a:latin typeface="Wawati TC Regular"/>
                <a:cs typeface="Wawati TC Regular"/>
              </a:rPr>
              <a:t>Below </a:t>
            </a:r>
            <a:r>
              <a:rPr lang="en-US" dirty="0">
                <a:latin typeface="Wawati TC Regular"/>
                <a:cs typeface="Wawati TC Regular"/>
              </a:rPr>
              <a:t>the Fall Line( where waterfalls usually begin) the river flows through soft, sandy limestone that make up the Coastal Plain.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ig Dripper"/>
                <a:cs typeface="Big Dripper"/>
              </a:rPr>
              <a:t>Another “Creek” River</a:t>
            </a:r>
            <a:endParaRPr lang="en-US" sz="3600" dirty="0">
              <a:latin typeface="Big Dripper"/>
              <a:cs typeface="Big Dripper"/>
            </a:endParaRPr>
          </a:p>
        </p:txBody>
      </p:sp>
      <p:pic>
        <p:nvPicPr>
          <p:cNvPr id="8" name="Content Placeholder 7" descr="6585778299_6a7f9a201e_b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6335" b="-26335"/>
          <a:stretch>
            <a:fillRect/>
          </a:stretch>
        </p:blipFill>
        <p:spPr>
          <a:xfrm>
            <a:off x="3465513" y="-197243"/>
            <a:ext cx="5568951" cy="705524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>
            <a:noAutofit/>
          </a:bodyPr>
          <a:lstStyle/>
          <a:p>
            <a:endParaRPr lang="en-US" dirty="0"/>
          </a:p>
          <a:p>
            <a:pPr>
              <a:buFont typeface="Arial"/>
              <a:buChar char="•"/>
            </a:pPr>
            <a:r>
              <a:rPr lang="en-US" sz="2000" dirty="0">
                <a:latin typeface="Wawati TC Regular"/>
                <a:cs typeface="Wawati TC Regular"/>
              </a:rPr>
              <a:t>The Creek Indian name for the river was </a:t>
            </a:r>
            <a:r>
              <a:rPr lang="en-US" sz="2000" dirty="0" err="1">
                <a:latin typeface="Wawati TC Regular"/>
                <a:cs typeface="Wawati TC Regular"/>
              </a:rPr>
              <a:t>Thronateeska</a:t>
            </a:r>
            <a:r>
              <a:rPr lang="en-US" sz="2000" dirty="0">
                <a:latin typeface="Wawati TC Regular"/>
                <a:cs typeface="Wawati TC Regular"/>
              </a:rPr>
              <a:t>, which meant flint-picking-up place.</a:t>
            </a:r>
            <a:r>
              <a:rPr lang="en-US" sz="2000" dirty="0" smtClean="0">
                <a:latin typeface="Wawati TC Regular"/>
                <a:cs typeface="Wawati TC Regular"/>
              </a:rPr>
              <a:t> </a:t>
            </a:r>
          </a:p>
          <a:p>
            <a:pPr>
              <a:buFont typeface="Arial"/>
              <a:buChar char="•"/>
            </a:pPr>
            <a:endParaRPr lang="en-US" sz="2000" dirty="0">
              <a:latin typeface="Wawati TC Regular"/>
              <a:cs typeface="Wawati TC Regular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Wawati TC Regular"/>
                <a:cs typeface="Wawati TC Regular"/>
              </a:rPr>
              <a:t>Flint </a:t>
            </a:r>
            <a:r>
              <a:rPr lang="en-US" sz="2000" dirty="0">
                <a:latin typeface="Wawati TC Regular"/>
                <a:cs typeface="Wawati TC Regular"/>
              </a:rPr>
              <a:t>is a hard form of rock and was used for making arrowheads or spear points. It was highly valued</a:t>
            </a:r>
            <a:r>
              <a:rPr lang="en-US" sz="2000" dirty="0" smtClean="0">
                <a:latin typeface="Wawati TC Regular"/>
                <a:cs typeface="Wawati TC Regular"/>
              </a:rPr>
              <a:t>.</a:t>
            </a:r>
          </a:p>
          <a:p>
            <a:pPr>
              <a:buFont typeface="Arial"/>
              <a:buChar char="•"/>
            </a:pPr>
            <a:endParaRPr lang="en-US" sz="2000" dirty="0">
              <a:latin typeface="Wawati TC Regular"/>
              <a:cs typeface="Wawati TC Regular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Wawati TC Regular"/>
                <a:cs typeface="Wawati TC Regular"/>
              </a:rPr>
              <a:t> </a:t>
            </a:r>
            <a:r>
              <a:rPr lang="en-US" sz="2000" dirty="0">
                <a:latin typeface="Wawati TC Regular"/>
                <a:cs typeface="Wawati TC Regular"/>
              </a:rPr>
              <a:t>The name comes from the Creek word </a:t>
            </a:r>
            <a:r>
              <a:rPr lang="en-US" sz="2000" dirty="0" err="1">
                <a:latin typeface="Wawati TC Regular"/>
                <a:cs typeface="Wawati TC Regular"/>
              </a:rPr>
              <a:t>ronoto</a:t>
            </a:r>
            <a:r>
              <a:rPr lang="en-US" sz="2000" dirty="0">
                <a:latin typeface="Wawati TC Regular"/>
                <a:cs typeface="Wawati TC Regular"/>
              </a:rPr>
              <a:t>, which means flint, and </a:t>
            </a:r>
            <a:r>
              <a:rPr lang="en-US" sz="2000" dirty="0" err="1">
                <a:latin typeface="Wawati TC Regular"/>
                <a:cs typeface="Wawati TC Regular"/>
              </a:rPr>
              <a:t>hachi</a:t>
            </a:r>
            <a:r>
              <a:rPr lang="en-US" sz="2000" dirty="0">
                <a:latin typeface="Wawati TC Regular"/>
                <a:cs typeface="Wawati TC Regular"/>
              </a:rPr>
              <a:t>, which means stream.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7704667" y="6857999"/>
            <a:ext cx="790046" cy="694267"/>
          </a:xfrm>
        </p:spPr>
        <p:txBody>
          <a:bodyPr vert="horz" wrap="none">
            <a:normAutofit fontScale="90000"/>
          </a:bodyPr>
          <a:lstStyle/>
          <a:p>
            <a:pPr algn="ctr"/>
            <a:endParaRPr lang="en-US" b="0" kern="0" cap="none" dirty="0" smtClean="0">
              <a:cs typeface="Calibri (Headings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4247064"/>
            <a:ext cx="9143999" cy="2610935"/>
          </a:xfrm>
        </p:spPr>
        <p:txBody>
          <a:bodyPr>
            <a:normAutofit fontScale="25000" lnSpcReduction="20000"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sz="9600" dirty="0" smtClean="0"/>
          </a:p>
          <a:p>
            <a:pPr>
              <a:buFont typeface="Arial"/>
              <a:buChar char="•"/>
            </a:pPr>
            <a:endParaRPr lang="en-US" sz="9600" dirty="0" smtClean="0"/>
          </a:p>
          <a:p>
            <a:pPr>
              <a:buFont typeface="Arial"/>
              <a:buChar char="•"/>
            </a:pPr>
            <a:endParaRPr lang="en-US" sz="9600" dirty="0" smtClean="0"/>
          </a:p>
          <a:p>
            <a:pPr>
              <a:buFont typeface="Arial"/>
              <a:buChar char="•"/>
            </a:pPr>
            <a:endParaRPr lang="en-US" sz="9600" dirty="0" smtClean="0"/>
          </a:p>
          <a:p>
            <a:pPr>
              <a:buFont typeface="Arial"/>
              <a:buChar char="•"/>
            </a:pPr>
            <a:endParaRPr lang="en-US" sz="9600" dirty="0" smtClean="0"/>
          </a:p>
          <a:p>
            <a:pPr>
              <a:buFont typeface="Arial"/>
              <a:buChar char="•"/>
            </a:pPr>
            <a:endParaRPr lang="en-US" sz="9600" dirty="0" smtClean="0"/>
          </a:p>
          <a:p>
            <a:pPr>
              <a:buFont typeface="Arial"/>
              <a:buChar char="•"/>
            </a:pPr>
            <a:endParaRPr lang="en-US" sz="9600" dirty="0" smtClean="0"/>
          </a:p>
          <a:p>
            <a:pPr>
              <a:buFont typeface="Arial"/>
              <a:buChar char="•"/>
            </a:pPr>
            <a:endParaRPr lang="en-US" sz="96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The </a:t>
            </a:r>
            <a:r>
              <a:rPr lang="en-US" sz="9600" dirty="0">
                <a:solidFill>
                  <a:schemeClr val="tx1"/>
                </a:solidFill>
                <a:latin typeface="Wawati TC Regular"/>
                <a:cs typeface="Wawati TC Regular"/>
              </a:rPr>
              <a:t>Ocmulgee River is formed in North Central </a:t>
            </a: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Georgia, </a:t>
            </a:r>
            <a:r>
              <a:rPr lang="en-US" sz="9600" dirty="0">
                <a:solidFill>
                  <a:schemeClr val="tx1"/>
                </a:solidFill>
                <a:latin typeface="Wawati TC Regular"/>
                <a:cs typeface="Wawati TC Regular"/>
              </a:rPr>
              <a:t>just southeast of </a:t>
            </a: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Atlanta.</a:t>
            </a:r>
          </a:p>
          <a:p>
            <a:pPr>
              <a:buFont typeface="Arial"/>
              <a:buChar char="•"/>
            </a:pPr>
            <a:endParaRPr lang="en-US" sz="9600" dirty="0" smtClean="0">
              <a:solidFill>
                <a:schemeClr val="tx1"/>
              </a:solidFill>
              <a:latin typeface="Wawati TC Regular"/>
              <a:cs typeface="Wawati TC Regular"/>
            </a:endParaRPr>
          </a:p>
          <a:p>
            <a:pPr>
              <a:buFont typeface="Arial"/>
              <a:buChar char="•"/>
            </a:pP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The Ocmulgee River begins in the Valley and Ridge region and then flows into the </a:t>
            </a:r>
            <a:r>
              <a:rPr lang="en-US" sz="9600" dirty="0">
                <a:solidFill>
                  <a:schemeClr val="tx1"/>
                </a:solidFill>
                <a:latin typeface="Wawati TC Regular"/>
                <a:cs typeface="Wawati TC Regular"/>
              </a:rPr>
              <a:t>Coastal </a:t>
            </a: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Plain, where it becomes </a:t>
            </a:r>
            <a:r>
              <a:rPr lang="en-US" sz="9600" dirty="0">
                <a:solidFill>
                  <a:schemeClr val="tx1"/>
                </a:solidFill>
                <a:latin typeface="Wawati TC Regular"/>
                <a:cs typeface="Wawati TC Regular"/>
              </a:rPr>
              <a:t>a gentle river.</a:t>
            </a: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 </a:t>
            </a:r>
          </a:p>
          <a:p>
            <a:pPr>
              <a:buFont typeface="Arial"/>
              <a:buChar char="•"/>
            </a:pPr>
            <a:endParaRPr lang="en-US" sz="9600" dirty="0" smtClean="0">
              <a:solidFill>
                <a:schemeClr val="tx1"/>
              </a:solidFill>
              <a:latin typeface="Wawati TC Regular"/>
              <a:cs typeface="Wawati TC Regular"/>
            </a:endParaRPr>
          </a:p>
          <a:p>
            <a:pPr>
              <a:buFont typeface="Arial"/>
              <a:buChar char="•"/>
            </a:pP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The </a:t>
            </a:r>
            <a:r>
              <a:rPr lang="en-US" sz="9600" dirty="0">
                <a:solidFill>
                  <a:schemeClr val="tx1"/>
                </a:solidFill>
                <a:latin typeface="Wawati TC Regular"/>
                <a:cs typeface="Wawati TC Regular"/>
              </a:rPr>
              <a:t>gentle part of the river makes it a popular place to go canoeing. It is also used for </a:t>
            </a:r>
            <a:r>
              <a:rPr lang="en-US" sz="9600" dirty="0" smtClean="0">
                <a:solidFill>
                  <a:schemeClr val="tx1"/>
                </a:solidFill>
                <a:latin typeface="Wawati TC Regular"/>
                <a:cs typeface="Wawati TC Regular"/>
              </a:rPr>
              <a:t>fishing. The Flint is known especially for catfish </a:t>
            </a:r>
            <a:r>
              <a:rPr lang="en-US" sz="9600" dirty="0">
                <a:solidFill>
                  <a:schemeClr val="tx1"/>
                </a:solidFill>
                <a:latin typeface="Wawati TC Regular"/>
                <a:cs typeface="Wawati TC Regular"/>
              </a:rPr>
              <a:t>and bass</a:t>
            </a:r>
            <a:r>
              <a:rPr lang="en-US" sz="9600" dirty="0">
                <a:solidFill>
                  <a:schemeClr val="tx1"/>
                </a:solidFill>
              </a:rPr>
              <a:t>.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6133" y="2556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3583429263_d267474591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507999"/>
            <a:ext cx="7112000" cy="3349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9939110">
            <a:off x="-1298059" y="900640"/>
            <a:ext cx="7407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g Dripper"/>
                <a:cs typeface="Big Dripper"/>
              </a:rPr>
              <a:t>Ocmulgee River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ig Dripper"/>
              <a:cs typeface="Big Dripp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1298</Words>
  <Application>Microsoft Macintosh PowerPoint</Application>
  <PresentationFormat>On-screen Show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Georgia’s Rivers</vt:lpstr>
      <vt:lpstr>Georgia’s 7 Main Rivers</vt:lpstr>
      <vt:lpstr>Altamaha River </vt:lpstr>
      <vt:lpstr>Altamaha River Ecosystem</vt:lpstr>
      <vt:lpstr>Chattahoochee River</vt:lpstr>
      <vt:lpstr>What Does Chattahoochee Mean?</vt:lpstr>
      <vt:lpstr>Flint River</vt:lpstr>
      <vt:lpstr>Another “Creek” River</vt:lpstr>
      <vt:lpstr>Slide 9</vt:lpstr>
      <vt:lpstr>Bubbling Water</vt:lpstr>
      <vt:lpstr>Oconee River</vt:lpstr>
      <vt:lpstr>Oconee River  Wildlife</vt:lpstr>
      <vt:lpstr>Savannah River</vt:lpstr>
      <vt:lpstr>Slide 14</vt:lpstr>
      <vt:lpstr>St. Marys River</vt:lpstr>
      <vt:lpstr>Slide 16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Georgia’s Rivers</dc:title>
  <dc:creator>Lauren Masters</dc:creator>
  <cp:lastModifiedBy>Lauren Masters</cp:lastModifiedBy>
  <cp:revision>3</cp:revision>
  <dcterms:created xsi:type="dcterms:W3CDTF">2013-10-31T19:46:06Z</dcterms:created>
  <dcterms:modified xsi:type="dcterms:W3CDTF">2013-11-01T22:50:31Z</dcterms:modified>
</cp:coreProperties>
</file>