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311" r:id="rId2"/>
    <p:sldId id="353" r:id="rId3"/>
    <p:sldId id="372" r:id="rId4"/>
    <p:sldId id="421" r:id="rId5"/>
    <p:sldId id="354" r:id="rId6"/>
    <p:sldId id="346" r:id="rId7"/>
    <p:sldId id="373" r:id="rId8"/>
    <p:sldId id="385" r:id="rId9"/>
    <p:sldId id="377" r:id="rId10"/>
    <p:sldId id="363" r:id="rId11"/>
    <p:sldId id="361" r:id="rId12"/>
    <p:sldId id="365" r:id="rId13"/>
    <p:sldId id="383" r:id="rId14"/>
    <p:sldId id="388" r:id="rId15"/>
    <p:sldId id="374" r:id="rId16"/>
    <p:sldId id="362" r:id="rId17"/>
    <p:sldId id="369" r:id="rId18"/>
    <p:sldId id="376" r:id="rId19"/>
    <p:sldId id="356" r:id="rId20"/>
    <p:sldId id="368" r:id="rId21"/>
    <p:sldId id="367" r:id="rId22"/>
    <p:sldId id="355" r:id="rId23"/>
    <p:sldId id="386" r:id="rId24"/>
    <p:sldId id="375" r:id="rId25"/>
    <p:sldId id="380" r:id="rId26"/>
    <p:sldId id="379" r:id="rId27"/>
    <p:sldId id="381" r:id="rId28"/>
    <p:sldId id="382" r:id="rId29"/>
    <p:sldId id="378" r:id="rId30"/>
    <p:sldId id="360" r:id="rId31"/>
    <p:sldId id="366" r:id="rId32"/>
    <p:sldId id="370" r:id="rId33"/>
    <p:sldId id="384" r:id="rId34"/>
    <p:sldId id="364" r:id="rId35"/>
    <p:sldId id="371" r:id="rId36"/>
    <p:sldId id="420" r:id="rId37"/>
    <p:sldId id="389" r:id="rId38"/>
    <p:sldId id="390" r:id="rId39"/>
    <p:sldId id="391" r:id="rId40"/>
    <p:sldId id="392" r:id="rId41"/>
    <p:sldId id="393" r:id="rId42"/>
    <p:sldId id="394" r:id="rId43"/>
    <p:sldId id="395" r:id="rId44"/>
    <p:sldId id="396" r:id="rId45"/>
    <p:sldId id="397" r:id="rId46"/>
    <p:sldId id="398" r:id="rId47"/>
    <p:sldId id="399" r:id="rId48"/>
    <p:sldId id="400" r:id="rId49"/>
    <p:sldId id="401" r:id="rId50"/>
    <p:sldId id="402" r:id="rId51"/>
    <p:sldId id="403" r:id="rId52"/>
    <p:sldId id="404" r:id="rId53"/>
    <p:sldId id="405" r:id="rId54"/>
    <p:sldId id="406" r:id="rId55"/>
    <p:sldId id="407" r:id="rId56"/>
    <p:sldId id="408" r:id="rId57"/>
    <p:sldId id="409" r:id="rId58"/>
    <p:sldId id="410" r:id="rId59"/>
    <p:sldId id="411" r:id="rId60"/>
    <p:sldId id="412" r:id="rId61"/>
    <p:sldId id="413" r:id="rId62"/>
    <p:sldId id="414" r:id="rId63"/>
    <p:sldId id="415" r:id="rId64"/>
    <p:sldId id="416" r:id="rId65"/>
    <p:sldId id="417" r:id="rId66"/>
    <p:sldId id="418" r:id="rId67"/>
    <p:sldId id="419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99"/>
    <a:srgbClr val="6699FF"/>
    <a:srgbClr val="FF6666"/>
    <a:srgbClr val="FF9999"/>
    <a:srgbClr val="FFFF99"/>
    <a:srgbClr val="FFFF33"/>
    <a:srgbClr val="FFFF00"/>
    <a:srgbClr val="FF6633"/>
    <a:srgbClr val="FF9966"/>
    <a:srgbClr val="33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08" autoAdjust="0"/>
  </p:normalViewPr>
  <p:slideViewPr>
    <p:cSldViewPr snapToGrid="0" snapToObjects="1">
      <p:cViewPr>
        <p:scale>
          <a:sx n="99" d="100"/>
          <a:sy n="99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383A4-7A21-6045-8EA6-0DF225253D42}" type="datetimeFigureOut">
              <a:rPr lang="en-US" smtClean="0"/>
              <a:t>5/4/15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D8157-FA58-D547-83C7-2B2B069D3D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99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D8157-FA58-D547-83C7-2B2B069D3D8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460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D8157-FA58-D547-83C7-2B2B069D3D82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460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AEE7-FA92-E14D-90E3-DE8645FA455C}" type="datetimeFigureOut">
              <a:rPr lang="en-US" smtClean="0"/>
              <a:t>5/4/15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9382-8D65-F342-B687-FA2CACCFF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713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AEE7-FA92-E14D-90E3-DE8645FA455C}" type="datetimeFigureOut">
              <a:rPr lang="en-US" smtClean="0"/>
              <a:t>5/4/15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9382-8D65-F342-B687-FA2CACCFF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358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AEE7-FA92-E14D-90E3-DE8645FA455C}" type="datetimeFigureOut">
              <a:rPr lang="en-US" smtClean="0"/>
              <a:t>5/4/15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9382-8D65-F342-B687-FA2CACCFF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1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AEE7-FA92-E14D-90E3-DE8645FA455C}" type="datetimeFigureOut">
              <a:rPr lang="en-US" smtClean="0"/>
              <a:t>5/4/15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9382-8D65-F342-B687-FA2CACCFF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36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AEE7-FA92-E14D-90E3-DE8645FA455C}" type="datetimeFigureOut">
              <a:rPr lang="en-US" smtClean="0"/>
              <a:t>5/4/15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9382-8D65-F342-B687-FA2CACCFF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992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AEE7-FA92-E14D-90E3-DE8645FA455C}" type="datetimeFigureOut">
              <a:rPr lang="en-US" smtClean="0"/>
              <a:t>5/4/15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9382-8D65-F342-B687-FA2CACCFF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559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AEE7-FA92-E14D-90E3-DE8645FA455C}" type="datetimeFigureOut">
              <a:rPr lang="en-US" smtClean="0"/>
              <a:t>5/4/15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9382-8D65-F342-B687-FA2CACCFF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60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AEE7-FA92-E14D-90E3-DE8645FA455C}" type="datetimeFigureOut">
              <a:rPr lang="en-US" smtClean="0"/>
              <a:t>5/4/15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9382-8D65-F342-B687-FA2CACCFF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452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AEE7-FA92-E14D-90E3-DE8645FA455C}" type="datetimeFigureOut">
              <a:rPr lang="en-US" smtClean="0"/>
              <a:t>5/4/15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9382-8D65-F342-B687-FA2CACCFF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295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AEE7-FA92-E14D-90E3-DE8645FA455C}" type="datetimeFigureOut">
              <a:rPr lang="en-US" smtClean="0"/>
              <a:t>5/4/15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9382-8D65-F342-B687-FA2CACCFF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23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AEE7-FA92-E14D-90E3-DE8645FA455C}" type="datetimeFigureOut">
              <a:rPr lang="en-US" smtClean="0"/>
              <a:t>5/4/15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9382-8D65-F342-B687-FA2CACCFF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559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4AEE7-FA92-E14D-90E3-DE8645FA455C}" type="datetimeFigureOut">
              <a:rPr lang="en-US" smtClean="0"/>
              <a:t>5/4/15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F9382-8D65-F342-B687-FA2CACCFF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11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microsoft.com/office/2007/relationships/hdphoto" Target="../media/hdphoto5.wdp"/><Relationship Id="rId5" Type="http://schemas.openxmlformats.org/officeDocument/2006/relationships/image" Target="../media/image2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microsoft.com/office/2007/relationships/hdphoto" Target="../media/hdphoto5.wdp"/><Relationship Id="rId5" Type="http://schemas.openxmlformats.org/officeDocument/2006/relationships/image" Target="../media/image2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microsoft.com/office/2007/relationships/hdphoto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2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17.png"/><Relationship Id="rId5" Type="http://schemas.openxmlformats.org/officeDocument/2006/relationships/image" Target="../media/image2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2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microsoft.com/office/2007/relationships/hdphoto" Target="NUL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47.jpeg"/><Relationship Id="rId5" Type="http://schemas.microsoft.com/office/2007/relationships/hdphoto" Target="../media/hdphoto5.wdp"/><Relationship Id="rId6" Type="http://schemas.openxmlformats.org/officeDocument/2006/relationships/image" Target="../media/image2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10.png"/><Relationship Id="rId5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5.jpeg"/><Relationship Id="rId5" Type="http://schemas.microsoft.com/office/2007/relationships/hdphoto" Target="../media/hdphoto4.wdp"/><Relationship Id="rId6" Type="http://schemas.openxmlformats.org/officeDocument/2006/relationships/image" Target="../media/image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5.jpeg"/><Relationship Id="rId5" Type="http://schemas.microsoft.com/office/2007/relationships/hdphoto" Target="../media/hdphoto4.wdp"/><Relationship Id="rId6" Type="http://schemas.openxmlformats.org/officeDocument/2006/relationships/image" Target="../media/image2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2.jpeg"/><Relationship Id="rId5" Type="http://schemas.microsoft.com/office/2007/relationships/hdphoto" Target="../media/hdphoto9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3.jpeg"/><Relationship Id="rId5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4.jpeg"/><Relationship Id="rId5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5.jpeg"/><Relationship Id="rId5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6.png"/><Relationship Id="rId5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7.jpeg"/><Relationship Id="rId5" Type="http://schemas.microsoft.com/office/2007/relationships/hdphoto" Target="../media/hdphoto14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8.jpeg"/><Relationship Id="rId5" Type="http://schemas.microsoft.com/office/2007/relationships/hdphoto" Target="../media/hdphoto15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9.png"/><Relationship Id="rId5" Type="http://schemas.microsoft.com/office/2007/relationships/hdphoto" Target="../media/hdphoto16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0.jpeg"/><Relationship Id="rId5" Type="http://schemas.microsoft.com/office/2007/relationships/hdphoto" Target="../media/hdphoto17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1.jpeg"/><Relationship Id="rId5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2.jpeg"/><Relationship Id="rId5" Type="http://schemas.microsoft.com/office/2007/relationships/hdphoto" Target="../media/hdphoto19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3.jpeg"/><Relationship Id="rId5" Type="http://schemas.microsoft.com/office/2007/relationships/hdphoto" Target="../media/hdphoto20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4.jpeg"/><Relationship Id="rId5" Type="http://schemas.microsoft.com/office/2007/relationships/hdphoto" Target="../media/hdphoto2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5.jpeg"/><Relationship Id="rId5" Type="http://schemas.microsoft.com/office/2007/relationships/hdphoto" Target="../media/hdphoto2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17.png"/><Relationship Id="rId5" Type="http://schemas.openxmlformats.org/officeDocument/2006/relationships/image" Target="../media/image2.png"/><Relationship Id="rId6" Type="http://schemas.openxmlformats.org/officeDocument/2006/relationships/image" Target="../media/image66.jpeg"/><Relationship Id="rId7" Type="http://schemas.microsoft.com/office/2007/relationships/hdphoto" Target="../media/hdphoto23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17.png"/><Relationship Id="rId5" Type="http://schemas.openxmlformats.org/officeDocument/2006/relationships/image" Target="../media/image2.png"/><Relationship Id="rId6" Type="http://schemas.openxmlformats.org/officeDocument/2006/relationships/image" Target="../media/image67.jpeg"/><Relationship Id="rId7" Type="http://schemas.microsoft.com/office/2007/relationships/hdphoto" Target="../media/hdphoto24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microsoft.com/office/2007/relationships/hdphoto" Target="../media/hdphoto2.wdp"/><Relationship Id="rId5" Type="http://schemas.openxmlformats.org/officeDocument/2006/relationships/image" Target="../media/image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8.jpeg"/><Relationship Id="rId5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9.jpeg"/><Relationship Id="rId5" Type="http://schemas.microsoft.com/office/2007/relationships/hdphoto" Target="../media/hdphoto26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0.jpeg"/><Relationship Id="rId5" Type="http://schemas.microsoft.com/office/2007/relationships/hdphoto" Target="../media/hdphoto27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1.jpeg"/><Relationship Id="rId5" Type="http://schemas.microsoft.com/office/2007/relationships/hdphoto" Target="../media/hdphoto28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2.jpeg"/><Relationship Id="rId5" Type="http://schemas.microsoft.com/office/2007/relationships/hdphoto" Target="../media/hdphoto29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3.jpeg"/><Relationship Id="rId5" Type="http://schemas.microsoft.com/office/2007/relationships/hdphoto" Target="../media/hdphoto30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4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5.jpeg"/><Relationship Id="rId5" Type="http://schemas.microsoft.com/office/2007/relationships/hdphoto" Target="../media/hdphoto4.wdp"/><Relationship Id="rId6" Type="http://schemas.openxmlformats.org/officeDocument/2006/relationships/image" Target="../media/image2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r_cottentail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250" y="0"/>
            <a:ext cx="6334408" cy="6876442"/>
          </a:xfrm>
          <a:prstGeom prst="rect">
            <a:avLst/>
          </a:prstGeom>
        </p:spPr>
      </p:pic>
      <p:pic>
        <p:nvPicPr>
          <p:cNvPr id="13" name="Picture 12" descr="mr_cottentail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30392" cy="6876442"/>
          </a:xfrm>
          <a:prstGeom prst="rect">
            <a:avLst/>
          </a:prstGeom>
        </p:spPr>
      </p:pic>
      <p:pic>
        <p:nvPicPr>
          <p:cNvPr id="17" name="Picture 16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32601" y="1572273"/>
            <a:ext cx="6548891" cy="4985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End-of-Year</a:t>
            </a:r>
          </a:p>
          <a:p>
            <a:pPr algn="ctr"/>
            <a:r>
              <a:rPr lang="en-US" sz="4800" dirty="0" smtClean="0">
                <a:latin typeface="KTF-Roadbrush"/>
                <a:cs typeface="KTF-Roadbrush"/>
              </a:rPr>
              <a:t>Candy Bar Awards</a:t>
            </a:r>
          </a:p>
          <a:p>
            <a:pPr algn="ctr"/>
            <a:endParaRPr lang="en-US" sz="1600" dirty="0" smtClean="0">
              <a:latin typeface="KTF-Roadbrush"/>
              <a:cs typeface="KTF-Roadbrush"/>
            </a:endParaRPr>
          </a:p>
          <a:p>
            <a:pPr algn="ctr"/>
            <a:r>
              <a:rPr lang="en-US" sz="2000" b="1" dirty="0" smtClean="0">
                <a:latin typeface="AnjelikaRose"/>
                <a:cs typeface="AnjelikaRose"/>
              </a:rPr>
              <a:t>30 different candy bar award categories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Editable, printable award slides</a:t>
            </a:r>
          </a:p>
          <a:p>
            <a:pPr algn="ctr"/>
            <a:r>
              <a:rPr lang="en-US" dirty="0">
                <a:latin typeface="AnjelikaRose"/>
                <a:cs typeface="AnjelikaRose"/>
              </a:rPr>
              <a:t>t</a:t>
            </a:r>
            <a:r>
              <a:rPr lang="en-US" dirty="0" smtClean="0">
                <a:latin typeface="AnjelikaRose"/>
                <a:cs typeface="AnjelikaRose"/>
              </a:rPr>
              <a:t>hat you can customize for each student</a:t>
            </a:r>
          </a:p>
          <a:p>
            <a:pPr algn="ctr"/>
            <a:r>
              <a:rPr lang="en-US" dirty="0">
                <a:latin typeface="AnjelikaRose"/>
                <a:cs typeface="AnjelikaRose"/>
              </a:rPr>
              <a:t>a</a:t>
            </a:r>
            <a:r>
              <a:rPr lang="en-US" dirty="0" smtClean="0">
                <a:latin typeface="AnjelikaRose"/>
                <a:cs typeface="AnjelikaRose"/>
              </a:rPr>
              <a:t>s a fun end-of-year keepsake!</a:t>
            </a:r>
          </a:p>
          <a:p>
            <a:pPr algn="ctr"/>
            <a:r>
              <a:rPr lang="en-US" dirty="0">
                <a:latin typeface="AnjelikaRose"/>
                <a:cs typeface="AnjelikaRose"/>
              </a:rPr>
              <a:t>{</a:t>
            </a:r>
            <a:r>
              <a:rPr lang="en-US" dirty="0" smtClean="0">
                <a:latin typeface="AnjelikaRose"/>
                <a:cs typeface="AnjelikaRose"/>
              </a:rPr>
              <a:t>Color and Black &amp; White Versions Included}</a:t>
            </a:r>
          </a:p>
          <a:p>
            <a:pPr algn="ctr"/>
            <a:endParaRPr lang="en-US" sz="800" dirty="0" smtClean="0">
              <a:latin typeface="AnjelikaRose"/>
              <a:cs typeface="AnjelikaRose"/>
            </a:endParaRPr>
          </a:p>
          <a:p>
            <a:pPr algn="ctr"/>
            <a:r>
              <a:rPr lang="en-US" sz="1600" dirty="0">
                <a:latin typeface="AnjelikaRose"/>
                <a:cs typeface="AnjelikaRose"/>
              </a:rPr>
              <a:t>b</a:t>
            </a:r>
            <a:r>
              <a:rPr lang="en-US" sz="1600" dirty="0" smtClean="0">
                <a:latin typeface="AnjelikaRose"/>
                <a:cs typeface="AnjelikaRose"/>
              </a:rPr>
              <a:t>y Grade School Cool</a:t>
            </a:r>
            <a:endParaRPr lang="en-US" sz="1600" dirty="0">
              <a:latin typeface="AnjelikaRose"/>
              <a:cs typeface="AnjelikaRose"/>
            </a:endParaRPr>
          </a:p>
          <a:p>
            <a:pPr algn="ctr"/>
            <a:endParaRPr lang="en-US" dirty="0">
              <a:latin typeface="AnjelikaRose"/>
              <a:cs typeface="AnjelikaRose"/>
            </a:endParaRPr>
          </a:p>
          <a:p>
            <a:pPr algn="ctr"/>
            <a:endParaRPr lang="en-US" dirty="0">
              <a:latin typeface="AnjelikaRose"/>
              <a:cs typeface="AnjelikaRose"/>
            </a:endParaRPr>
          </a:p>
          <a:p>
            <a:pPr algn="ctr"/>
            <a:endParaRPr lang="en-US" dirty="0" smtClean="0">
              <a:latin typeface="AnjelikaRose"/>
              <a:cs typeface="AnjelikaRose"/>
            </a:endParaRPr>
          </a:p>
          <a:p>
            <a:pPr algn="ctr"/>
            <a:endParaRPr lang="en-US" dirty="0">
              <a:latin typeface="AnjelikaRose"/>
              <a:cs typeface="AnjelikaRose"/>
            </a:endParaRPr>
          </a:p>
          <a:p>
            <a:pPr algn="ctr"/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2" name="Picture 1" descr="Slide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496" y="4220309"/>
            <a:ext cx="1693255" cy="1269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Slide2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154" y="1044831"/>
            <a:ext cx="1645969" cy="1234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Slide2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3" y="1082296"/>
            <a:ext cx="1706281" cy="12797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Slide3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37" y="4220309"/>
            <a:ext cx="1706281" cy="12797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7574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22" name="Picture 21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Butterfinger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making creative masterpieces of art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4274" b="35195"/>
          <a:stretch/>
        </p:blipFill>
        <p:spPr>
          <a:xfrm rot="19104964">
            <a:off x="3972332" y="4365880"/>
            <a:ext cx="1339759" cy="40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1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g1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6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18"/>
            <a:ext cx="6177001" cy="6858000"/>
          </a:xfrm>
          <a:prstGeom prst="rect">
            <a:avLst/>
          </a:prstGeom>
        </p:spPr>
      </p:pic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6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Crunch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coming through in crunch time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23123">
            <a:off x="4007723" y="4236178"/>
            <a:ext cx="1461481" cy="63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5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KTF-Roadbrush"/>
                <a:cs typeface="KTF-Roadbrush"/>
              </a:rPr>
              <a:t>Dove </a:t>
            </a:r>
            <a:r>
              <a:rPr lang="en-US" sz="4400" dirty="0" smtClean="0">
                <a:latin typeface="KTF-Roadbrush"/>
                <a:cs typeface="KTF-Roadbrush"/>
              </a:rPr>
              <a:t>Chocolate </a:t>
            </a:r>
            <a:r>
              <a:rPr lang="en-US" sz="44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always being the peacemaker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38233" b="39720"/>
          <a:stretch/>
        </p:blipFill>
        <p:spPr>
          <a:xfrm rot="19378731">
            <a:off x="4017883" y="4461085"/>
            <a:ext cx="1098152" cy="40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18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CC33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73680"/>
          </a:xfrm>
          <a:prstGeom prst="rect">
            <a:avLst/>
          </a:prstGeom>
        </p:spPr>
      </p:pic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CC33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70828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Hershey’s </a:t>
            </a:r>
            <a:r>
              <a:rPr lang="en-US" sz="4800" dirty="0">
                <a:latin typeface="KTF-Roadbrush"/>
                <a:cs typeface="KTF-Roadbrush"/>
              </a:rPr>
              <a:t>B</a:t>
            </a:r>
            <a:r>
              <a:rPr lang="en-US" sz="4800" dirty="0" smtClean="0">
                <a:latin typeface="KTF-Roadbrush"/>
                <a:cs typeface="KTF-Roadbrush"/>
              </a:rPr>
              <a:t>ar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for being kind to everyone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16501">
            <a:off x="4094084" y="4361632"/>
            <a:ext cx="1060753" cy="56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03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33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33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Hot </a:t>
            </a:r>
            <a:r>
              <a:rPr lang="en-US" sz="4800" dirty="0" smtClean="0">
                <a:latin typeface="KTF-Roadbrush"/>
                <a:cs typeface="KTF-Roadbrush"/>
              </a:rPr>
              <a:t>Tamales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being quick on your feet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16065" b="13698"/>
          <a:stretch/>
        </p:blipFill>
        <p:spPr>
          <a:xfrm rot="19884281">
            <a:off x="4095174" y="4233574"/>
            <a:ext cx="1272152" cy="73106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881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6FF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6FF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Jolly </a:t>
            </a:r>
            <a:r>
              <a:rPr lang="en-US" sz="4800" dirty="0" smtClean="0">
                <a:latin typeface="KTF-Roadbrush"/>
                <a:cs typeface="KTF-Roadbrush"/>
              </a:rPr>
              <a:t>Rancher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always having a positive attitude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287" t="14131" r="6334" b="13084"/>
          <a:stretch/>
        </p:blipFill>
        <p:spPr>
          <a:xfrm rot="21058835">
            <a:off x="4044843" y="4249492"/>
            <a:ext cx="1269889" cy="76540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736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CC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CC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Junior </a:t>
            </a:r>
            <a:r>
              <a:rPr lang="en-US" sz="4800" dirty="0" smtClean="0">
                <a:latin typeface="KTF-Roadbrush"/>
                <a:cs typeface="KTF-Roadbrush"/>
              </a:rPr>
              <a:t>Mints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always having refreshing ideas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009" t="3781" r="4985" b="4135"/>
          <a:stretch/>
        </p:blipFill>
        <p:spPr>
          <a:xfrm>
            <a:off x="3984805" y="4076776"/>
            <a:ext cx="1180080" cy="106623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000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Kit </a:t>
            </a:r>
            <a:r>
              <a:rPr lang="en-US" sz="4800" dirty="0" smtClean="0">
                <a:latin typeface="KTF-Roadbrush"/>
                <a:cs typeface="KTF-Roadbrush"/>
              </a:rPr>
              <a:t>Kat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the hard worker who deserves a break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34718">
            <a:off x="4081659" y="4256000"/>
            <a:ext cx="1174589" cy="65727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864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6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"/>
            <a:ext cx="6177001" cy="6858000"/>
          </a:xfrm>
          <a:prstGeom prst="rect">
            <a:avLst/>
          </a:prstGeom>
        </p:spPr>
      </p:pic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6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Life </a:t>
            </a:r>
            <a:r>
              <a:rPr lang="en-US" sz="4800" dirty="0" smtClean="0">
                <a:latin typeface="KTF-Roadbrush"/>
                <a:cs typeface="KTF-Roadbrush"/>
              </a:rPr>
              <a:t>Savers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always helping others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578" t="39623" r="5714" b="32144"/>
          <a:stretch/>
        </p:blipFill>
        <p:spPr>
          <a:xfrm rot="19624300">
            <a:off x="3968129" y="4414695"/>
            <a:ext cx="1393510" cy="47567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382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M</a:t>
            </a:r>
            <a:r>
              <a:rPr lang="en-US" sz="4800" dirty="0" smtClean="0">
                <a:latin typeface="KTF-Roadbrush"/>
                <a:cs typeface="KTF-Roadbrush"/>
              </a:rPr>
              <a:t>&amp;M’s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being excellent with letters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82482">
            <a:off x="4119153" y="4309933"/>
            <a:ext cx="1122679" cy="56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60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49688"/>
            <a:ext cx="8229600" cy="6147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163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Thank You for Purchasing:</a:t>
            </a:r>
            <a:br>
              <a:rPr lang="en-US" dirty="0" smtClean="0"/>
            </a:br>
            <a:r>
              <a:rPr lang="en-US" sz="3000" dirty="0" smtClean="0"/>
              <a:t>End-of-Year Candy Bar Awards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9555" y="1680578"/>
            <a:ext cx="7453756" cy="4510856"/>
          </a:xfrm>
        </p:spPr>
        <p:txBody>
          <a:bodyPr>
            <a:normAutofit fontScale="92500" lnSpcReduction="10000"/>
          </a:bodyPr>
          <a:lstStyle/>
          <a:p>
            <a:pPr marL="228600" lvl="1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800" dirty="0"/>
              <a:t>Please </a:t>
            </a:r>
            <a:r>
              <a:rPr lang="en-US" sz="2800" b="1" dirty="0"/>
              <a:t>follow me </a:t>
            </a:r>
            <a:r>
              <a:rPr lang="en-US" sz="2800" dirty="0"/>
              <a:t>&amp; be sure to check out all my materials at my TPT store: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accent5"/>
                </a:solidFill>
                <a:hlinkClick r:id=""/>
              </a:rPr>
              <a:t>http://www.teacherspayteachers.com/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accent5"/>
                </a:solidFill>
                <a:hlinkClick r:id=""/>
              </a:rPr>
              <a:t>Store/Grade-School-Cool</a:t>
            </a:r>
            <a:endParaRPr lang="en-US" sz="1800" dirty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endParaRPr lang="en-US" sz="2200" dirty="0" smtClean="0"/>
          </a:p>
          <a:p>
            <a:pPr marL="0" indent="0" algn="ctr">
              <a:buNone/>
            </a:pPr>
            <a:r>
              <a:rPr lang="en-US" sz="2200" dirty="0" smtClean="0"/>
              <a:t>Cheers</a:t>
            </a:r>
            <a:r>
              <a:rPr lang="en-US" sz="2200" dirty="0"/>
              <a:t>!</a:t>
            </a:r>
          </a:p>
          <a:p>
            <a:pPr marL="0" indent="0" algn="ctr">
              <a:buNone/>
            </a:pPr>
            <a:r>
              <a:rPr lang="en-US" sz="2200" dirty="0" smtClean="0"/>
              <a:t>Grade School Cool</a:t>
            </a:r>
            <a:endParaRPr lang="en-US" sz="2200" dirty="0"/>
          </a:p>
          <a:p>
            <a:pPr marL="228600" lvl="1" indent="0" algn="ctr">
              <a:buNone/>
            </a:pPr>
            <a:endParaRPr lang="en-US" dirty="0" smtClean="0"/>
          </a:p>
          <a:p>
            <a:pPr marL="228600" lvl="1" indent="0" algn="ctr">
              <a:buNone/>
            </a:pPr>
            <a:r>
              <a:rPr lang="en-US" sz="1800" dirty="0" smtClean="0"/>
              <a:t>Copyright </a:t>
            </a:r>
            <a:r>
              <a:rPr lang="en-US" sz="1800" dirty="0"/>
              <a:t>© </a:t>
            </a:r>
            <a:r>
              <a:rPr lang="en-US" sz="1800" dirty="0" smtClean="0"/>
              <a:t>2013 Grade School Cool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All rights reserved by author.</a:t>
            </a:r>
            <a:br>
              <a:rPr lang="en-US" sz="1800" dirty="0"/>
            </a:br>
            <a:r>
              <a:rPr lang="en-US" sz="1800" dirty="0"/>
              <a:t>Permission to copy for single classroom use only.  </a:t>
            </a:r>
            <a:r>
              <a:rPr lang="en-US" sz="1800" dirty="0" smtClean="0"/>
              <a:t>                                         Electronic </a:t>
            </a:r>
            <a:r>
              <a:rPr lang="en-US" sz="1800" dirty="0"/>
              <a:t>distribution limited to single classroom </a:t>
            </a:r>
            <a:r>
              <a:rPr lang="en-US" sz="1800" dirty="0" smtClean="0"/>
              <a:t>use only.                                                                         Not </a:t>
            </a:r>
            <a:r>
              <a:rPr lang="en-US" sz="1800" dirty="0"/>
              <a:t>for public display. 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7288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66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66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Mars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having an out-of-this-world imagination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53424">
            <a:off x="4015271" y="4333941"/>
            <a:ext cx="1194828" cy="67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5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"/>
            <a:ext cx="6177001" cy="6858000"/>
          </a:xfrm>
          <a:prstGeom prst="rect">
            <a:avLst/>
          </a:prstGeom>
        </p:spPr>
      </p:pic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Mentos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being a terrific mentor to others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2705" b="32586"/>
          <a:stretch/>
        </p:blipFill>
        <p:spPr>
          <a:xfrm rot="19836355">
            <a:off x="3890997" y="4287629"/>
            <a:ext cx="1425834" cy="64147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075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33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7" name="Picture 6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33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Milky </a:t>
            </a:r>
            <a:r>
              <a:rPr lang="en-US" sz="4800" dirty="0" smtClean="0">
                <a:latin typeface="KTF-Roadbrush"/>
                <a:cs typeface="KTF-Roadbrush"/>
              </a:rPr>
              <a:t>Way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excellence in making scientific observations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8364" b="23919"/>
          <a:stretch/>
        </p:blipFill>
        <p:spPr>
          <a:xfrm rot="20123439">
            <a:off x="3978641" y="4391037"/>
            <a:ext cx="1317371" cy="5714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887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633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74749"/>
          </a:xfrm>
          <a:prstGeom prst="rect">
            <a:avLst/>
          </a:prstGeom>
        </p:spPr>
      </p:pic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633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83655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Mounds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always being mounds of fun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33117" b="32145"/>
          <a:stretch/>
        </p:blipFill>
        <p:spPr>
          <a:xfrm rot="19389095">
            <a:off x="3877516" y="4383973"/>
            <a:ext cx="1681741" cy="43105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924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99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99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Mr. Goodbar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always being responsible and doing the right 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72" t="5932" b="4724"/>
          <a:stretch/>
        </p:blipFill>
        <p:spPr>
          <a:xfrm rot="19770025">
            <a:off x="4061867" y="4217895"/>
            <a:ext cx="1402410" cy="6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6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KTF-Roadbrush"/>
                <a:cs typeface="KTF-Roadbrush"/>
              </a:rPr>
              <a:t>N</a:t>
            </a:r>
            <a:r>
              <a:rPr lang="en-US" sz="4800" dirty="0" smtClean="0">
                <a:latin typeface="KTF-Roadbrush"/>
                <a:cs typeface="KTF-Roadbrush"/>
              </a:rPr>
              <a:t>erds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overall strong academic performance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9445">
            <a:off x="4229597" y="4047818"/>
            <a:ext cx="744577" cy="99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09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KTF-Roadbrush"/>
                <a:cs typeface="KTF-Roadbrush"/>
              </a:rPr>
              <a:t>P</a:t>
            </a:r>
            <a:r>
              <a:rPr lang="en-US" sz="4800" dirty="0" smtClean="0">
                <a:latin typeface="KTF-Roadbrush"/>
                <a:cs typeface="KTF-Roadbrush"/>
              </a:rPr>
              <a:t>ayday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being a successful team leader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8817"/>
          <a:stretch/>
        </p:blipFill>
        <p:spPr>
          <a:xfrm rot="19636573">
            <a:off x="4004977" y="4391966"/>
            <a:ext cx="1347203" cy="4176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32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FF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9FF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Reese’s </a:t>
            </a:r>
            <a:r>
              <a:rPr lang="en-US" sz="4800" dirty="0" smtClean="0">
                <a:latin typeface="KTF-Roadbrush"/>
                <a:cs typeface="KTF-Roadbrush"/>
              </a:rPr>
              <a:t>Cups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exhibiting perfection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3245" t="4742" b="5110"/>
          <a:stretch/>
        </p:blipFill>
        <p:spPr>
          <a:xfrm rot="20489275">
            <a:off x="4121761" y="4216363"/>
            <a:ext cx="1135996" cy="66680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49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633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74750"/>
          </a:xfrm>
          <a:prstGeom prst="rect">
            <a:avLst/>
          </a:prstGeom>
        </p:spPr>
      </p:pic>
      <p:pic>
        <p:nvPicPr>
          <p:cNvPr id="22" name="Picture 21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633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70828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Rolo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for getting along with others by rolling with the flow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208790">
            <a:off x="3900616" y="4311741"/>
            <a:ext cx="1545974" cy="52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53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666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666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Skittles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having a colorful personality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72517">
            <a:off x="4073097" y="4191521"/>
            <a:ext cx="1346189" cy="69118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458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49688"/>
            <a:ext cx="8229600" cy="6147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095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KTF-Roadbrush"/>
                <a:cs typeface="KTF-Roadbrush"/>
              </a:rPr>
              <a:t>List of Candy Bars Featured</a:t>
            </a:r>
            <a:endParaRPr lang="en-US" sz="3000" dirty="0">
              <a:latin typeface="KTF-Roadbrush"/>
              <a:cs typeface="KTF-Roadbrush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335" y="2055823"/>
            <a:ext cx="7453756" cy="4510856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en-US" sz="2000" dirty="0" smtClean="0">
                <a:latin typeface="AnjelikaRose"/>
                <a:cs typeface="AnjelikaRose"/>
              </a:rPr>
              <a:t>3 Musketeers                   11. Junior Mints                 21. Payday</a:t>
            </a:r>
          </a:p>
          <a:p>
            <a:pPr>
              <a:buAutoNum type="arabicPeriod"/>
            </a:pPr>
            <a:r>
              <a:rPr lang="en-US" sz="2000" dirty="0" smtClean="0">
                <a:latin typeface="AnjelikaRose"/>
                <a:cs typeface="AnjelikaRose"/>
              </a:rPr>
              <a:t>100 Grand                     12. Kit Kat                     22. Reece’s Cups</a:t>
            </a:r>
          </a:p>
          <a:p>
            <a:pPr>
              <a:buAutoNum type="arabicPeriod"/>
            </a:pPr>
            <a:r>
              <a:rPr lang="en-US" sz="2000" dirty="0" smtClean="0">
                <a:latin typeface="AnjelikaRose"/>
                <a:cs typeface="AnjelikaRose"/>
              </a:rPr>
              <a:t>Almond Joy                    13. Life Savers                 23. Rolos</a:t>
            </a:r>
          </a:p>
          <a:p>
            <a:pPr>
              <a:buAutoNum type="arabicPeriod"/>
            </a:pPr>
            <a:r>
              <a:rPr lang="en-US" sz="2000" dirty="0" smtClean="0">
                <a:latin typeface="AnjelikaRose"/>
                <a:cs typeface="AnjelikaRose"/>
              </a:rPr>
              <a:t>Baby Ruth                      14. M&amp;M’s                     24. Skittles</a:t>
            </a:r>
          </a:p>
          <a:p>
            <a:pPr>
              <a:buAutoNum type="arabicPeriod"/>
            </a:pPr>
            <a:r>
              <a:rPr lang="en-US" sz="2000" dirty="0" smtClean="0">
                <a:latin typeface="AnjelikaRose"/>
                <a:cs typeface="AnjelikaRose"/>
              </a:rPr>
              <a:t>Butterfinger                    15. Mars </a:t>
            </a:r>
            <a:r>
              <a:rPr lang="en-US" sz="2000" dirty="0">
                <a:latin typeface="AnjelikaRose"/>
                <a:cs typeface="AnjelikaRose"/>
              </a:rPr>
              <a:t> </a:t>
            </a:r>
            <a:r>
              <a:rPr lang="en-US" sz="2000" dirty="0" smtClean="0">
                <a:latin typeface="AnjelikaRose"/>
                <a:cs typeface="AnjelikaRose"/>
              </a:rPr>
              <a:t>                     25. Snickers</a:t>
            </a:r>
          </a:p>
          <a:p>
            <a:pPr>
              <a:buAutoNum type="arabicPeriod"/>
            </a:pPr>
            <a:r>
              <a:rPr lang="en-US" sz="2000" dirty="0" smtClean="0">
                <a:latin typeface="AnjelikaRose"/>
                <a:cs typeface="AnjelikaRose"/>
              </a:rPr>
              <a:t>Crunch </a:t>
            </a:r>
            <a:r>
              <a:rPr lang="en-US" sz="2000" dirty="0">
                <a:latin typeface="AnjelikaRose"/>
                <a:cs typeface="AnjelikaRose"/>
              </a:rPr>
              <a:t> </a:t>
            </a:r>
            <a:r>
              <a:rPr lang="en-US" sz="2000" dirty="0" smtClean="0">
                <a:latin typeface="AnjelikaRose"/>
                <a:cs typeface="AnjelikaRose"/>
              </a:rPr>
              <a:t>                       16. Mentos                     26. Starburst</a:t>
            </a:r>
          </a:p>
          <a:p>
            <a:pPr>
              <a:buAutoNum type="arabicPeriod"/>
            </a:pPr>
            <a:r>
              <a:rPr lang="en-US" sz="2000" dirty="0" smtClean="0">
                <a:latin typeface="AnjelikaRose"/>
                <a:cs typeface="AnjelikaRose"/>
              </a:rPr>
              <a:t>Dove Chocolate               17. Milky Way                  27. </a:t>
            </a:r>
            <a:r>
              <a:rPr lang="en-US" sz="2000" dirty="0" smtClean="0">
                <a:latin typeface="AnjelikaRose"/>
                <a:cs typeface="AnjelikaRose"/>
              </a:rPr>
              <a:t>SweeTarts</a:t>
            </a:r>
            <a:endParaRPr lang="en-US" sz="2000" dirty="0" smtClean="0">
              <a:latin typeface="AnjelikaRose"/>
              <a:cs typeface="AnjelikaRose"/>
            </a:endParaRPr>
          </a:p>
          <a:p>
            <a:pPr>
              <a:buAutoNum type="arabicPeriod"/>
            </a:pPr>
            <a:r>
              <a:rPr lang="en-US" sz="2000" dirty="0" smtClean="0">
                <a:latin typeface="AnjelikaRose"/>
                <a:cs typeface="AnjelikaRose"/>
              </a:rPr>
              <a:t>Hershey’s Bar                 18. Mounds                     28. Symphony</a:t>
            </a:r>
          </a:p>
          <a:p>
            <a:pPr>
              <a:buAutoNum type="arabicPeriod"/>
            </a:pPr>
            <a:r>
              <a:rPr lang="en-US" sz="2000" dirty="0" smtClean="0">
                <a:latin typeface="AnjelikaRose"/>
                <a:cs typeface="AnjelikaRose"/>
              </a:rPr>
              <a:t>Hot Tamales                   19. Mr. Goodbar               29. Twix</a:t>
            </a:r>
          </a:p>
          <a:p>
            <a:pPr>
              <a:buAutoNum type="arabicPeriod"/>
            </a:pPr>
            <a:r>
              <a:rPr lang="en-US" sz="2000" dirty="0" smtClean="0">
                <a:latin typeface="AnjelikaRose"/>
                <a:cs typeface="AnjelikaRose"/>
              </a:rPr>
              <a:t>Jolly Rancher                20. Nerds                       30. Whoppers</a:t>
            </a:r>
          </a:p>
          <a:p>
            <a:pPr>
              <a:buAutoNum type="arabicPeriod"/>
            </a:pPr>
            <a:endParaRPr lang="en-US" sz="1800" dirty="0" smtClean="0">
              <a:latin typeface="AnjelikaRose"/>
              <a:cs typeface="AnjelikaRose"/>
            </a:endParaRPr>
          </a:p>
          <a:p>
            <a:pPr>
              <a:buAutoNum type="arabicPeriod"/>
            </a:pPr>
            <a:endParaRPr lang="en-US" sz="1800" dirty="0" smtClean="0">
              <a:latin typeface="AnjelikaRose"/>
              <a:cs typeface="AnjelikaRose"/>
            </a:endParaRPr>
          </a:p>
          <a:p>
            <a:pPr>
              <a:buAutoNum type="arabicPeriod"/>
            </a:pPr>
            <a:endParaRPr lang="en-US" sz="1800" dirty="0" smtClean="0">
              <a:latin typeface="AnjelikaRose"/>
              <a:cs typeface="AnjelikaRose"/>
            </a:endParaRPr>
          </a:p>
          <a:p>
            <a:pPr>
              <a:buAutoNum type="arabicPeriod"/>
            </a:pPr>
            <a:endParaRPr lang="en-US" sz="1800" dirty="0" smtClean="0">
              <a:latin typeface="AnjelikaRose"/>
              <a:cs typeface="AnjelikaRose"/>
            </a:endParaRPr>
          </a:p>
          <a:p>
            <a:pPr>
              <a:buAutoNum type="arabicPeriod"/>
            </a:pPr>
            <a:endParaRPr lang="en-US" sz="1800" dirty="0" smtClean="0">
              <a:latin typeface="AnjelikaRose"/>
              <a:cs typeface="AnjelikaRose"/>
            </a:endParaRPr>
          </a:p>
          <a:p>
            <a:pPr>
              <a:buAutoNum type="arabicPeriod"/>
            </a:pPr>
            <a:endParaRPr lang="en-US" sz="1800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8467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Snickers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always making others laugh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87042">
            <a:off x="4058211" y="4487433"/>
            <a:ext cx="1216684" cy="34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Starburst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being a shining star of positivity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1241" b="4393"/>
          <a:stretch/>
        </p:blipFill>
        <p:spPr>
          <a:xfrm>
            <a:off x="4013487" y="4199545"/>
            <a:ext cx="1412488" cy="89375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30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S</a:t>
            </a:r>
            <a:r>
              <a:rPr lang="en-US" sz="4800" dirty="0" smtClean="0">
                <a:latin typeface="KTF-Roadbrush"/>
                <a:cs typeface="KTF-Roadbrush"/>
              </a:rPr>
              <a:t>weeTarts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being extra sweet toward others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6722" b="62370"/>
          <a:stretch/>
        </p:blipFill>
        <p:spPr>
          <a:xfrm rot="20243704">
            <a:off x="3803918" y="4221780"/>
            <a:ext cx="1763035" cy="648724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49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mr_cottentail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30392" cy="6876442"/>
          </a:xfrm>
          <a:prstGeom prst="rect">
            <a:avLst/>
          </a:prstGeom>
        </p:spPr>
      </p:pic>
      <p:pic>
        <p:nvPicPr>
          <p:cNvPr id="23" name="Picture 22" descr="mr_cottentail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250" y="0"/>
            <a:ext cx="6334408" cy="6876442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Symphony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displaying amazing musical talent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1282" b="10769"/>
          <a:stretch/>
        </p:blipFill>
        <p:spPr>
          <a:xfrm rot="20776211">
            <a:off x="4079121" y="4155098"/>
            <a:ext cx="1143267" cy="89116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03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66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66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Twix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being a sneaky trickster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740768">
            <a:off x="4075383" y="4478868"/>
            <a:ext cx="1040285" cy="40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5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74750"/>
          </a:xfrm>
          <a:prstGeom prst="rect">
            <a:avLst/>
          </a:prstGeom>
        </p:spPr>
      </p:pic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83656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KTF-Roadbrush"/>
                <a:cs typeface="KTF-Roadbrush"/>
              </a:rPr>
              <a:t>W</a:t>
            </a:r>
            <a:r>
              <a:rPr lang="en-US" sz="4800" dirty="0" smtClean="0">
                <a:latin typeface="KTF-Roadbrush"/>
                <a:cs typeface="KTF-Roadbrush"/>
              </a:rPr>
              <a:t>hoppers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being an amazing storyteller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7833" b="18605"/>
          <a:stretch/>
        </p:blipFill>
        <p:spPr>
          <a:xfrm rot="19474668">
            <a:off x="4103086" y="4369609"/>
            <a:ext cx="1024722" cy="57578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680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g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63613"/>
          </a:xfrm>
          <a:prstGeom prst="rect">
            <a:avLst/>
          </a:prstGeom>
        </p:spPr>
      </p:pic>
      <p:pic>
        <p:nvPicPr>
          <p:cNvPr id="10" name="Picture 9" descr="10346 DoodleFramesWhiteMiddle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77" y="737380"/>
            <a:ext cx="7927693" cy="54261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029" y="2693817"/>
            <a:ext cx="8229600" cy="143140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  <a:latin typeface="AnjelikaRose"/>
                <a:cs typeface="AnjelikaRose"/>
              </a:rPr>
              <a:t>30 </a:t>
            </a:r>
            <a:r>
              <a:rPr lang="en-US" sz="3000" dirty="0" smtClean="0">
                <a:effectLst/>
                <a:latin typeface="AnjelikaRose"/>
                <a:cs typeface="AnjelikaRose"/>
              </a:rPr>
              <a:t>End-of-Year Candy Bar Awards</a:t>
            </a:r>
            <a:br>
              <a:rPr lang="en-US" sz="3000" dirty="0" smtClean="0">
                <a:effectLst/>
                <a:latin typeface="AnjelikaRose"/>
                <a:cs typeface="AnjelikaRose"/>
              </a:rPr>
            </a:br>
            <a:r>
              <a:rPr lang="en-US" sz="2800" dirty="0">
                <a:effectLst/>
                <a:latin typeface="AnjelikaRose"/>
                <a:cs typeface="AnjelikaRose"/>
              </a:rPr>
              <a:t>Editable, printable award slides</a:t>
            </a:r>
            <a:br>
              <a:rPr lang="en-US" sz="2800" dirty="0">
                <a:effectLst/>
                <a:latin typeface="AnjelikaRose"/>
                <a:cs typeface="AnjelikaRose"/>
              </a:rPr>
            </a:br>
            <a:r>
              <a:rPr lang="en-US" sz="2800" dirty="0">
                <a:effectLst/>
                <a:latin typeface="AnjelikaRose"/>
                <a:cs typeface="AnjelikaRose"/>
              </a:rPr>
              <a:t>that you can customize for each student</a:t>
            </a:r>
            <a:br>
              <a:rPr lang="en-US" sz="2800" dirty="0">
                <a:effectLst/>
                <a:latin typeface="AnjelikaRose"/>
                <a:cs typeface="AnjelikaRose"/>
              </a:rPr>
            </a:br>
            <a:r>
              <a:rPr lang="en-US" sz="2800" dirty="0">
                <a:effectLst/>
                <a:latin typeface="AnjelikaRose"/>
                <a:cs typeface="AnjelikaRose"/>
              </a:rPr>
              <a:t>as a fun end-of-year keepsake!</a:t>
            </a:r>
            <a:br>
              <a:rPr lang="en-US" sz="2800" dirty="0">
                <a:effectLst/>
                <a:latin typeface="AnjelikaRose"/>
                <a:cs typeface="AnjelikaRose"/>
              </a:rPr>
            </a:br>
            <a:r>
              <a:rPr lang="en-US" sz="3000" dirty="0" smtClean="0">
                <a:effectLst/>
                <a:latin typeface="AnjelikaRose"/>
                <a:cs typeface="AnjelikaRose"/>
              </a:rPr>
              <a:t/>
            </a:r>
            <a:br>
              <a:rPr lang="en-US" sz="3000" dirty="0" smtClean="0">
                <a:effectLst/>
                <a:latin typeface="AnjelikaRose"/>
                <a:cs typeface="AnjelikaRose"/>
              </a:rPr>
            </a:br>
            <a:r>
              <a:rPr lang="en-US" sz="3000" b="1" dirty="0" smtClean="0">
                <a:effectLst/>
                <a:latin typeface="AnjelikaRose"/>
                <a:cs typeface="AnjelikaRose"/>
              </a:rPr>
              <a:t>Black &amp; White </a:t>
            </a:r>
            <a:br>
              <a:rPr lang="en-US" sz="3000" b="1" dirty="0" smtClean="0">
                <a:effectLst/>
                <a:latin typeface="AnjelikaRose"/>
                <a:cs typeface="AnjelikaRose"/>
              </a:rPr>
            </a:br>
            <a:r>
              <a:rPr lang="en-US" sz="3000" b="1" dirty="0" smtClean="0">
                <a:effectLst/>
                <a:latin typeface="AnjelikaRose"/>
                <a:cs typeface="AnjelikaRose"/>
              </a:rPr>
              <a:t>Versions</a:t>
            </a:r>
            <a:endParaRPr lang="en-US" sz="3000" b="1" dirty="0">
              <a:effectLst/>
              <a:latin typeface="AnjelikaRose"/>
              <a:cs typeface="AnjelikaRose"/>
            </a:endParaRPr>
          </a:p>
        </p:txBody>
      </p:sp>
      <p:pic>
        <p:nvPicPr>
          <p:cNvPr id="5" name="Picture 4" descr="Slide6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9" y="4194652"/>
            <a:ext cx="3006680" cy="22550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3477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177001" cy="6876863"/>
          </a:xfrm>
          <a:prstGeom prst="rect">
            <a:avLst/>
          </a:prstGeom>
        </p:spPr>
      </p:pic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-2"/>
            <a:ext cx="5428392" cy="6884339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3 </a:t>
            </a:r>
            <a:r>
              <a:rPr lang="en-US" sz="4800" dirty="0" smtClean="0">
                <a:latin typeface="KTF-Roadbrush"/>
                <a:cs typeface="KTF-Roadbrush"/>
              </a:rPr>
              <a:t>Musketeers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working well in groups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grayscl/>
          </a:blip>
          <a:srcRect l="12375" t="7007" r="12494"/>
          <a:stretch/>
        </p:blipFill>
        <p:spPr>
          <a:xfrm rot="553888">
            <a:off x="4047692" y="4091884"/>
            <a:ext cx="1073007" cy="108994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866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177001" cy="6876863"/>
          </a:xfrm>
          <a:prstGeom prst="rect">
            <a:avLst/>
          </a:prstGeom>
        </p:spPr>
      </p:pic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-2"/>
            <a:ext cx="5428392" cy="6884339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100 Grand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being terrific at working with numbers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grayscl/>
          </a:blip>
          <a:srcRect t="27326" b="32415"/>
          <a:stretch/>
        </p:blipFill>
        <p:spPr>
          <a:xfrm rot="19472134">
            <a:off x="3989540" y="4325744"/>
            <a:ext cx="1567864" cy="41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44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Almond </a:t>
            </a:r>
            <a:r>
              <a:rPr lang="en-US" sz="4800" dirty="0" smtClean="0">
                <a:latin typeface="KTF-Roadbrush"/>
                <a:cs typeface="KTF-Roadbrush"/>
              </a:rPr>
              <a:t>Joy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spreading happiness to others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 rot="19293445">
            <a:off x="4025440" y="4336505"/>
            <a:ext cx="1384195" cy="47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90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417" y="1680874"/>
            <a:ext cx="1719108" cy="14846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700" dirty="0" smtClean="0">
                <a:latin typeface="AnjelikaRose"/>
                <a:cs typeface="AnjelikaRose"/>
              </a:rPr>
              <a:t>Click right above this top line and a text box will appear. Then type in your student’s name.</a:t>
            </a:r>
          </a:p>
          <a:p>
            <a:pPr>
              <a:buAutoNum type="arabicPeriod"/>
            </a:pPr>
            <a:endParaRPr lang="en-US" sz="1800" dirty="0" smtClean="0">
              <a:latin typeface="AnjelikaRose"/>
              <a:cs typeface="AnjelikaRose"/>
            </a:endParaRPr>
          </a:p>
          <a:p>
            <a:pPr>
              <a:buAutoNum type="arabicPeriod"/>
            </a:pPr>
            <a:endParaRPr lang="en-US" sz="1800" dirty="0" smtClean="0">
              <a:latin typeface="AnjelikaRose"/>
              <a:cs typeface="AnjelikaRose"/>
            </a:endParaRPr>
          </a:p>
          <a:p>
            <a:pPr>
              <a:buAutoNum type="arabicPeriod"/>
            </a:pPr>
            <a:endParaRPr lang="en-US" sz="1800" dirty="0" smtClean="0">
              <a:latin typeface="AnjelikaRose"/>
              <a:cs typeface="AnjelikaRose"/>
            </a:endParaRPr>
          </a:p>
          <a:p>
            <a:pPr>
              <a:buAutoNum type="arabicPeriod"/>
            </a:pPr>
            <a:endParaRPr lang="en-US" sz="1800" dirty="0" smtClean="0">
              <a:latin typeface="AnjelikaRose"/>
              <a:cs typeface="AnjelikaRose"/>
            </a:endParaRPr>
          </a:p>
          <a:p>
            <a:pPr>
              <a:buAutoNum type="arabicPeriod"/>
            </a:pPr>
            <a:endParaRPr lang="en-US" sz="1800" dirty="0"/>
          </a:p>
          <a:p>
            <a:pPr lvl="1"/>
            <a:endParaRPr lang="en-US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116816" y="401378"/>
            <a:ext cx="4926406" cy="11269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njelikaRose"/>
                <a:cs typeface="AnjelikaRose"/>
              </a:rPr>
              <a:t>HOW TO EDIT AWARDS</a:t>
            </a:r>
          </a:p>
          <a:p>
            <a:pPr>
              <a:buFont typeface="Arial"/>
              <a:buAutoNum type="arabicPeriod"/>
            </a:pPr>
            <a:endParaRPr lang="en-US" sz="1800" dirty="0" smtClean="0">
              <a:latin typeface="AnjelikaRose"/>
              <a:cs typeface="AnjelikaRose"/>
            </a:endParaRPr>
          </a:p>
          <a:p>
            <a:pPr>
              <a:buFont typeface="Arial"/>
              <a:buAutoNum type="arabicPeriod"/>
            </a:pPr>
            <a:endParaRPr lang="en-US" sz="1800" dirty="0" smtClean="0">
              <a:latin typeface="AnjelikaRose"/>
              <a:cs typeface="AnjelikaRose"/>
            </a:endParaRPr>
          </a:p>
          <a:p>
            <a:pPr>
              <a:buFont typeface="Arial"/>
              <a:buAutoNum type="arabicPeriod"/>
            </a:pPr>
            <a:endParaRPr lang="en-US" sz="1800" dirty="0" smtClean="0">
              <a:latin typeface="AnjelikaRose"/>
              <a:cs typeface="AnjelikaRose"/>
            </a:endParaRPr>
          </a:p>
          <a:p>
            <a:pPr>
              <a:buFont typeface="Arial"/>
              <a:buAutoNum type="arabicPeriod"/>
            </a:pPr>
            <a:endParaRPr lang="en-US" sz="1800" dirty="0" smtClean="0">
              <a:latin typeface="AnjelikaRose"/>
              <a:cs typeface="AnjelikaRose"/>
            </a:endParaRPr>
          </a:p>
          <a:p>
            <a:pPr>
              <a:buFont typeface="Arial"/>
              <a:buAutoNum type="arabicPeriod"/>
            </a:pPr>
            <a:endParaRPr lang="en-US" sz="1800" dirty="0" smtClean="0"/>
          </a:p>
          <a:p>
            <a:pPr lvl="1"/>
            <a:endParaRPr lang="en-US" dirty="0" smtClean="0"/>
          </a:p>
        </p:txBody>
      </p:sp>
      <p:pic>
        <p:nvPicPr>
          <p:cNvPr id="7" name="Picture 6" descr="Slide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423" y="1412901"/>
            <a:ext cx="6513988" cy="48854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10605" y="3424991"/>
            <a:ext cx="2514520" cy="230899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>
            <a:stCxn id="3" idx="3"/>
          </p:cNvCxnSpPr>
          <p:nvPr/>
        </p:nvCxnSpPr>
        <p:spPr>
          <a:xfrm>
            <a:off x="1988525" y="2423183"/>
            <a:ext cx="2193789" cy="11172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269417" y="3418884"/>
            <a:ext cx="1719108" cy="14846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700" dirty="0" smtClean="0">
                <a:latin typeface="AnjelikaRose"/>
                <a:cs typeface="AnjelikaRose"/>
              </a:rPr>
              <a:t>Click right above this line and a text box will appear. Then type in the teacher’s name. (Or simply sign the printed form.)</a:t>
            </a:r>
          </a:p>
          <a:p>
            <a:pPr>
              <a:buFont typeface="Arial"/>
              <a:buAutoNum type="arabicPeriod"/>
            </a:pPr>
            <a:endParaRPr lang="en-US" sz="1800" dirty="0" smtClean="0">
              <a:latin typeface="AnjelikaRose"/>
              <a:cs typeface="AnjelikaRose"/>
            </a:endParaRPr>
          </a:p>
          <a:p>
            <a:pPr>
              <a:buFont typeface="Arial"/>
              <a:buAutoNum type="arabicPeriod"/>
            </a:pPr>
            <a:endParaRPr lang="en-US" sz="1800" dirty="0" smtClean="0">
              <a:latin typeface="AnjelikaRose"/>
              <a:cs typeface="AnjelikaRose"/>
            </a:endParaRPr>
          </a:p>
          <a:p>
            <a:pPr>
              <a:buFont typeface="Arial"/>
              <a:buAutoNum type="arabicPeriod"/>
            </a:pPr>
            <a:endParaRPr lang="en-US" sz="1800" dirty="0" smtClean="0">
              <a:latin typeface="AnjelikaRose"/>
              <a:cs typeface="AnjelikaRose"/>
            </a:endParaRPr>
          </a:p>
          <a:p>
            <a:pPr>
              <a:buFont typeface="Arial"/>
              <a:buAutoNum type="arabicPeriod"/>
            </a:pPr>
            <a:endParaRPr lang="en-US" sz="1800" dirty="0" smtClean="0">
              <a:latin typeface="AnjelikaRose"/>
              <a:cs typeface="AnjelikaRose"/>
            </a:endParaRPr>
          </a:p>
          <a:p>
            <a:pPr>
              <a:buFont typeface="Arial"/>
              <a:buAutoNum type="arabicPeriod"/>
            </a:pPr>
            <a:endParaRPr lang="en-US" sz="1800" dirty="0" smtClean="0"/>
          </a:p>
          <a:p>
            <a:pPr lvl="1"/>
            <a:endParaRPr lang="en-US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69417" y="5102633"/>
            <a:ext cx="1719108" cy="1484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 smtClean="0">
                <a:latin typeface="AnjelikaRose"/>
                <a:cs typeface="AnjelikaRose"/>
              </a:rPr>
              <a:t>Click right above this line and a text box will appear. Then type in the date.</a:t>
            </a:r>
          </a:p>
          <a:p>
            <a:pPr>
              <a:buFont typeface="Arial"/>
              <a:buAutoNum type="arabicPeriod"/>
            </a:pPr>
            <a:endParaRPr lang="en-US" sz="1800" dirty="0" smtClean="0">
              <a:latin typeface="AnjelikaRose"/>
              <a:cs typeface="AnjelikaRose"/>
            </a:endParaRPr>
          </a:p>
          <a:p>
            <a:pPr>
              <a:buFont typeface="Arial"/>
              <a:buAutoNum type="arabicPeriod"/>
            </a:pPr>
            <a:endParaRPr lang="en-US" sz="1800" dirty="0" smtClean="0">
              <a:latin typeface="AnjelikaRose"/>
              <a:cs typeface="AnjelikaRose"/>
            </a:endParaRPr>
          </a:p>
          <a:p>
            <a:pPr>
              <a:buFont typeface="Arial"/>
              <a:buAutoNum type="arabicPeriod"/>
            </a:pPr>
            <a:endParaRPr lang="en-US" sz="1800" dirty="0" smtClean="0">
              <a:latin typeface="AnjelikaRose"/>
              <a:cs typeface="AnjelikaRose"/>
            </a:endParaRPr>
          </a:p>
          <a:p>
            <a:pPr>
              <a:buFont typeface="Arial"/>
              <a:buAutoNum type="arabicPeriod"/>
            </a:pPr>
            <a:endParaRPr lang="en-US" sz="1800" dirty="0" smtClean="0">
              <a:latin typeface="AnjelikaRose"/>
              <a:cs typeface="AnjelikaRose"/>
            </a:endParaRPr>
          </a:p>
          <a:p>
            <a:pPr>
              <a:buFont typeface="Arial"/>
              <a:buAutoNum type="arabicPeriod"/>
            </a:pPr>
            <a:endParaRPr lang="en-US" sz="1800" dirty="0" smtClean="0"/>
          </a:p>
          <a:p>
            <a:pPr lvl="1"/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3423840" y="4488159"/>
            <a:ext cx="1541052" cy="230899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195722" y="4488159"/>
            <a:ext cx="1541052" cy="230899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155303" y="4053548"/>
            <a:ext cx="1167455" cy="5644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988525" y="4903502"/>
            <a:ext cx="4413237" cy="663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074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Baby </a:t>
            </a:r>
            <a:r>
              <a:rPr lang="en-US" sz="4800" dirty="0" smtClean="0">
                <a:latin typeface="KTF-Roadbrush"/>
                <a:cs typeface="KTF-Roadbrush"/>
              </a:rPr>
              <a:t>Ruth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being a star athlete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 rot="19644606">
            <a:off x="3971647" y="4357951"/>
            <a:ext cx="1553401" cy="48584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01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22" name="Picture 21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Butterfinger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making creative masterpieces of art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grayscl/>
          </a:blip>
          <a:srcRect t="34274" b="35195"/>
          <a:stretch/>
        </p:blipFill>
        <p:spPr>
          <a:xfrm rot="19104964">
            <a:off x="3972332" y="4365880"/>
            <a:ext cx="1339759" cy="40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39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g1.png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18"/>
            <a:ext cx="6177001" cy="6858000"/>
          </a:xfrm>
          <a:prstGeom prst="rect">
            <a:avLst/>
          </a:prstGeom>
        </p:spPr>
      </p:pic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Crunch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coming through in crunch time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 rot="19523123">
            <a:off x="4007723" y="4236178"/>
            <a:ext cx="1461481" cy="63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6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KTF-Roadbrush"/>
                <a:cs typeface="KTF-Roadbrush"/>
              </a:rPr>
              <a:t>Dove </a:t>
            </a:r>
            <a:r>
              <a:rPr lang="en-US" sz="4400" dirty="0" smtClean="0">
                <a:latin typeface="KTF-Roadbrush"/>
                <a:cs typeface="KTF-Roadbrush"/>
              </a:rPr>
              <a:t>Chocolate </a:t>
            </a:r>
            <a:r>
              <a:rPr lang="en-US" sz="44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always being the peacemaker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grayscl/>
          </a:blip>
          <a:srcRect t="38233" b="39720"/>
          <a:stretch/>
        </p:blipFill>
        <p:spPr>
          <a:xfrm rot="19378731">
            <a:off x="4017883" y="4461085"/>
            <a:ext cx="1098152" cy="40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86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Hershey’s </a:t>
            </a:r>
            <a:r>
              <a:rPr lang="en-US" sz="4800" dirty="0" smtClean="0">
                <a:latin typeface="KTF-Roadbrush"/>
                <a:cs typeface="KTF-Roadbrush"/>
              </a:rPr>
              <a:t>Bar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for being kind to everyone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16501">
            <a:off x="4094084" y="4361632"/>
            <a:ext cx="1060753" cy="56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6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Hot </a:t>
            </a:r>
            <a:r>
              <a:rPr lang="en-US" sz="4800" dirty="0" smtClean="0">
                <a:latin typeface="KTF-Roadbrush"/>
                <a:cs typeface="KTF-Roadbrush"/>
              </a:rPr>
              <a:t>Tamales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being quick on your feet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6065" b="13698"/>
          <a:stretch/>
        </p:blipFill>
        <p:spPr>
          <a:xfrm rot="19884281">
            <a:off x="4095174" y="4233574"/>
            <a:ext cx="1272152" cy="73106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762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Jolly </a:t>
            </a:r>
            <a:r>
              <a:rPr lang="en-US" sz="4800" dirty="0" smtClean="0">
                <a:latin typeface="KTF-Roadbrush"/>
                <a:cs typeface="KTF-Roadbrush"/>
              </a:rPr>
              <a:t>Rancher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always having a positive attitude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6287" t="14131" r="6334" b="13084"/>
          <a:stretch/>
        </p:blipFill>
        <p:spPr>
          <a:xfrm rot="21058835">
            <a:off x="4044843" y="4249492"/>
            <a:ext cx="1269889" cy="76540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749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Junior </a:t>
            </a:r>
            <a:r>
              <a:rPr lang="en-US" sz="4800" dirty="0" smtClean="0">
                <a:latin typeface="KTF-Roadbrush"/>
                <a:cs typeface="KTF-Roadbrush"/>
              </a:rPr>
              <a:t>Mints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always having refreshing ideas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009" t="3781" r="4985" b="4135"/>
          <a:stretch/>
        </p:blipFill>
        <p:spPr>
          <a:xfrm>
            <a:off x="3984805" y="4076776"/>
            <a:ext cx="1180080" cy="106623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402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Kit </a:t>
            </a:r>
            <a:r>
              <a:rPr lang="en-US" sz="4800" dirty="0" smtClean="0">
                <a:latin typeface="KTF-Roadbrush"/>
                <a:cs typeface="KTF-Roadbrush"/>
              </a:rPr>
              <a:t>Kat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the hard worker who deserves a break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4718">
            <a:off x="4081659" y="4256000"/>
            <a:ext cx="1174589" cy="65727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634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"/>
            <a:ext cx="6177001" cy="6858000"/>
          </a:xfrm>
          <a:prstGeom prst="rect">
            <a:avLst/>
          </a:prstGeom>
        </p:spPr>
      </p:pic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Life </a:t>
            </a:r>
            <a:r>
              <a:rPr lang="en-US" sz="4800" dirty="0" smtClean="0">
                <a:latin typeface="KTF-Roadbrush"/>
                <a:cs typeface="KTF-Roadbrush"/>
              </a:rPr>
              <a:t>Savers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always helping others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1578" t="39623" r="5714" b="32144"/>
          <a:stretch/>
        </p:blipFill>
        <p:spPr>
          <a:xfrm rot="19624300">
            <a:off x="3968129" y="4414695"/>
            <a:ext cx="1393510" cy="47567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190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g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442"/>
          </a:xfrm>
          <a:prstGeom prst="rect">
            <a:avLst/>
          </a:prstGeom>
        </p:spPr>
      </p:pic>
      <p:pic>
        <p:nvPicPr>
          <p:cNvPr id="10" name="Picture 9" descr="10346 DoodleFramesWhiteMiddle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77" y="737380"/>
            <a:ext cx="7927693" cy="54261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029" y="2616849"/>
            <a:ext cx="8229600" cy="143140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njelikaRose"/>
                <a:cs typeface="AnjelikaRose"/>
              </a:rPr>
              <a:t>30 </a:t>
            </a:r>
            <a:r>
              <a:rPr lang="en-US" sz="3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njelikaRose"/>
                <a:cs typeface="AnjelikaRose"/>
              </a:rPr>
              <a:t>End-of-Year Candy Bar Awards</a:t>
            </a:r>
            <a:br>
              <a:rPr lang="en-US" sz="3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njelikaRose"/>
                <a:cs typeface="AnjelikaRose"/>
              </a:rPr>
            </a:br>
            <a:r>
              <a:rPr lang="en-US" sz="2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njelikaRose"/>
                <a:cs typeface="AnjelikaRose"/>
              </a:rPr>
              <a:t>Editable, printable award slides</a:t>
            </a:r>
            <a:br>
              <a:rPr lang="en-US" sz="2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njelikaRose"/>
                <a:cs typeface="AnjelikaRose"/>
              </a:rPr>
            </a:br>
            <a:r>
              <a:rPr lang="en-US" sz="2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njelikaRose"/>
                <a:cs typeface="AnjelikaRose"/>
              </a:rPr>
              <a:t>that you can customize for each student</a:t>
            </a:r>
            <a:br>
              <a:rPr lang="en-US" sz="2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njelikaRose"/>
                <a:cs typeface="AnjelikaRose"/>
              </a:rPr>
            </a:br>
            <a:r>
              <a:rPr lang="en-US" sz="2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njelikaRose"/>
                <a:cs typeface="AnjelikaRose"/>
              </a:rPr>
              <a:t>as a fun end-of-year keepsake!</a:t>
            </a:r>
            <a:br>
              <a:rPr lang="en-US" sz="2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njelikaRose"/>
                <a:cs typeface="AnjelikaRose"/>
              </a:rPr>
            </a:br>
            <a:r>
              <a:rPr lang="en-US" sz="3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njelikaRose"/>
                <a:cs typeface="AnjelikaRose"/>
              </a:rPr>
              <a:t/>
            </a:r>
            <a:br>
              <a:rPr lang="en-US" sz="3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njelikaRose"/>
                <a:cs typeface="AnjelikaRose"/>
              </a:rPr>
            </a:br>
            <a:r>
              <a:rPr lang="en-US" sz="30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njelikaRose"/>
                <a:cs typeface="AnjelikaRose"/>
              </a:rPr>
              <a:t>Color Versions</a:t>
            </a:r>
            <a:endParaRPr lang="en-US" sz="3000" b="1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njelikaRose"/>
              <a:cs typeface="AnjelikaRose"/>
            </a:endParaRPr>
          </a:p>
        </p:txBody>
      </p:sp>
      <p:pic>
        <p:nvPicPr>
          <p:cNvPr id="14" name="Picture 13" descr="Slide2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9" y="4194652"/>
            <a:ext cx="2963541" cy="2222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0291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M</a:t>
            </a:r>
            <a:r>
              <a:rPr lang="en-US" sz="4800" dirty="0" smtClean="0">
                <a:latin typeface="KTF-Roadbrush"/>
                <a:cs typeface="KTF-Roadbrush"/>
              </a:rPr>
              <a:t>&amp;M’s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being excellent with letters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82482">
            <a:off x="4119153" y="4309933"/>
            <a:ext cx="1122679" cy="56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5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Mars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having an out-of-this-world imagination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53424">
            <a:off x="4015271" y="4333941"/>
            <a:ext cx="1194828" cy="67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29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"/>
            <a:ext cx="6177001" cy="6858000"/>
          </a:xfrm>
          <a:prstGeom prst="rect">
            <a:avLst/>
          </a:prstGeom>
        </p:spPr>
      </p:pic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Mentos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being a terrific mentor to others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32705" b="32586"/>
          <a:stretch/>
        </p:blipFill>
        <p:spPr>
          <a:xfrm rot="19836355">
            <a:off x="3890997" y="4287629"/>
            <a:ext cx="1425834" cy="64147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665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7" name="Picture 6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Milky </a:t>
            </a:r>
            <a:r>
              <a:rPr lang="en-US" sz="4800" dirty="0" smtClean="0">
                <a:latin typeface="KTF-Roadbrush"/>
                <a:cs typeface="KTF-Roadbrush"/>
              </a:rPr>
              <a:t>Way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excellence in making scientific observations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8364" b="23919"/>
          <a:stretch/>
        </p:blipFill>
        <p:spPr>
          <a:xfrm rot="20123439">
            <a:off x="3978641" y="4391037"/>
            <a:ext cx="1317371" cy="5714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256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Mounds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always being mounds of fun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33117" b="32145"/>
          <a:stretch/>
        </p:blipFill>
        <p:spPr>
          <a:xfrm rot="19389095">
            <a:off x="3877516" y="4383973"/>
            <a:ext cx="1681741" cy="43105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898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Mr. Goodbar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always being responsible and doing the right 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772" t="5932" b="4724"/>
          <a:stretch/>
        </p:blipFill>
        <p:spPr>
          <a:xfrm rot="19770025">
            <a:off x="4061867" y="4217895"/>
            <a:ext cx="1402410" cy="6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94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KTF-Roadbrush"/>
                <a:cs typeface="KTF-Roadbrush"/>
              </a:rPr>
              <a:t>N</a:t>
            </a:r>
            <a:r>
              <a:rPr lang="en-US" sz="4800" dirty="0" smtClean="0">
                <a:latin typeface="KTF-Roadbrush"/>
                <a:cs typeface="KTF-Roadbrush"/>
              </a:rPr>
              <a:t>erds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overall strong academic performance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59445">
            <a:off x="4229597" y="4047818"/>
            <a:ext cx="744577" cy="99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28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KTF-Roadbrush"/>
                <a:cs typeface="KTF-Roadbrush"/>
              </a:rPr>
              <a:t>P</a:t>
            </a:r>
            <a:r>
              <a:rPr lang="en-US" sz="4800" dirty="0" smtClean="0">
                <a:latin typeface="KTF-Roadbrush"/>
                <a:cs typeface="KTF-Roadbrush"/>
              </a:rPr>
              <a:t>ayday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being a successful team leader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8817"/>
          <a:stretch/>
        </p:blipFill>
        <p:spPr>
          <a:xfrm rot="19636573">
            <a:off x="4004977" y="4391966"/>
            <a:ext cx="1347203" cy="4176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002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Reese’s </a:t>
            </a:r>
            <a:r>
              <a:rPr lang="en-US" sz="4800" dirty="0" smtClean="0">
                <a:latin typeface="KTF-Roadbrush"/>
                <a:cs typeface="KTF-Roadbrush"/>
              </a:rPr>
              <a:t>Cups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exhibiting perfection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245" t="4742" b="5110"/>
          <a:stretch/>
        </p:blipFill>
        <p:spPr>
          <a:xfrm rot="20489275">
            <a:off x="4121761" y="4216363"/>
            <a:ext cx="1135996" cy="66680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61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Rolo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for getting along with others by rolling with the flow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08790">
            <a:off x="3900616" y="4311741"/>
            <a:ext cx="1545974" cy="52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2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3399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3399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27083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3 </a:t>
            </a:r>
            <a:r>
              <a:rPr lang="en-US" sz="4800" dirty="0" smtClean="0">
                <a:latin typeface="KTF-Roadbrush"/>
                <a:cs typeface="KTF-Roadbrush"/>
              </a:rPr>
              <a:t>Musketeers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working well in groups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12375" t="7007" r="12494"/>
          <a:stretch/>
        </p:blipFill>
        <p:spPr>
          <a:xfrm rot="553888">
            <a:off x="4047692" y="4091884"/>
            <a:ext cx="1073007" cy="108994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92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Skittles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having a colorful personality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72517">
            <a:off x="4073097" y="4191521"/>
            <a:ext cx="1346189" cy="69118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207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Snickers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always making others laugh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87042">
            <a:off x="4058211" y="4487433"/>
            <a:ext cx="1216684" cy="34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33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Starburst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being a shining star of positivity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1241" b="4393"/>
          <a:stretch/>
        </p:blipFill>
        <p:spPr>
          <a:xfrm>
            <a:off x="4013487" y="4199545"/>
            <a:ext cx="1412488" cy="89375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209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S</a:t>
            </a:r>
            <a:r>
              <a:rPr lang="en-US" sz="4800" dirty="0" smtClean="0">
                <a:latin typeface="KTF-Roadbrush"/>
                <a:cs typeface="KTF-Roadbrush"/>
              </a:rPr>
              <a:t>weeTarts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being extra sweet toward others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6722" b="62370"/>
          <a:stretch/>
        </p:blipFill>
        <p:spPr>
          <a:xfrm rot="20243704">
            <a:off x="3803918" y="4221780"/>
            <a:ext cx="1763035" cy="648724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737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Symphony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displaying amazing musical talent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1282" b="10769"/>
          <a:stretch/>
        </p:blipFill>
        <p:spPr>
          <a:xfrm rot="20776211">
            <a:off x="4079121" y="4155098"/>
            <a:ext cx="1143267" cy="89116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87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3" name="Picture 12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Twix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being a sneaky trickster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40768">
            <a:off x="4075383" y="4478868"/>
            <a:ext cx="1040285" cy="40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28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61922"/>
          </a:xfrm>
          <a:prstGeom prst="rect">
            <a:avLst/>
          </a:prstGeom>
        </p:spPr>
      </p:pic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KTF-Roadbrush"/>
                <a:cs typeface="KTF-Roadbrush"/>
              </a:rPr>
              <a:t>W</a:t>
            </a:r>
            <a:r>
              <a:rPr lang="en-US" sz="4800" dirty="0" smtClean="0">
                <a:latin typeface="KTF-Roadbrush"/>
                <a:cs typeface="KTF-Roadbrush"/>
              </a:rPr>
              <a:t>hoppers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being an amazing storyteller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grayscl/>
          </a:blip>
          <a:srcRect t="17833" b="18605"/>
          <a:stretch/>
        </p:blipFill>
        <p:spPr>
          <a:xfrm rot="19474668">
            <a:off x="4103086" y="4369609"/>
            <a:ext cx="1024722" cy="57578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61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85533"/>
            <a:ext cx="8229600" cy="61161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2131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Thank You for Purchasing:</a:t>
            </a:r>
            <a:br>
              <a:rPr lang="en-US" dirty="0" smtClean="0"/>
            </a:br>
            <a:r>
              <a:rPr lang="en-US" sz="3000" dirty="0" smtClean="0"/>
              <a:t>End-of-Year Candy Bar Awards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762" y="1816239"/>
            <a:ext cx="7710339" cy="469267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000" dirty="0">
                <a:cs typeface="Abadi MT Condensed Light"/>
              </a:rPr>
              <a:t>I consistently update my items and </a:t>
            </a:r>
            <a:r>
              <a:rPr lang="en-US" sz="2000" dirty="0" smtClean="0">
                <a:cs typeface="Abadi MT Condensed Light"/>
              </a:rPr>
              <a:t>post new </a:t>
            </a:r>
            <a:r>
              <a:rPr lang="en-US" sz="2000" dirty="0">
                <a:cs typeface="Abadi MT Condensed Light"/>
              </a:rPr>
              <a:t>products </a:t>
            </a:r>
            <a:r>
              <a:rPr lang="en-US" sz="2000" dirty="0" smtClean="0">
                <a:cs typeface="Abadi MT Condensed Light"/>
              </a:rPr>
              <a:t>                             multiple times each </a:t>
            </a:r>
            <a:r>
              <a:rPr lang="en-US" sz="2000" dirty="0">
                <a:cs typeface="Abadi MT Condensed Light"/>
              </a:rPr>
              <a:t>week! </a:t>
            </a:r>
          </a:p>
          <a:p>
            <a:pPr marL="0" indent="0" algn="ctr">
              <a:buNone/>
            </a:pPr>
            <a:r>
              <a:rPr lang="en-US" sz="2000" dirty="0">
                <a:cs typeface="Abadi MT Condensed Light"/>
              </a:rPr>
              <a:t>Please </a:t>
            </a:r>
            <a:r>
              <a:rPr lang="en-US" sz="2000" b="1" dirty="0">
                <a:cs typeface="Abadi MT Condensed Light"/>
              </a:rPr>
              <a:t>follow me </a:t>
            </a:r>
            <a:r>
              <a:rPr lang="en-US" sz="2000" dirty="0">
                <a:cs typeface="Abadi MT Condensed Light"/>
              </a:rPr>
              <a:t>&amp; visit my TPT store </a:t>
            </a:r>
            <a:r>
              <a:rPr lang="en-US" sz="2000" dirty="0" smtClean="0">
                <a:cs typeface="Abadi MT Condensed Light"/>
              </a:rPr>
              <a:t>again in </a:t>
            </a:r>
            <a:r>
              <a:rPr lang="en-US" sz="2000" dirty="0">
                <a:cs typeface="Abadi MT Condensed Light"/>
              </a:rPr>
              <a:t>the future for </a:t>
            </a:r>
            <a:r>
              <a:rPr lang="en-US" sz="2000" dirty="0" smtClean="0">
                <a:cs typeface="Abadi MT Condensed Light"/>
              </a:rPr>
              <a:t>                      more </a:t>
            </a:r>
            <a:r>
              <a:rPr lang="en-US" sz="2000" dirty="0">
                <a:cs typeface="Abadi MT Condensed Light"/>
              </a:rPr>
              <a:t>great materials at </a:t>
            </a:r>
            <a:endParaRPr lang="en-US" sz="2000" dirty="0" smtClean="0">
              <a:cs typeface="Abadi MT Condensed Light"/>
            </a:endParaRPr>
          </a:p>
          <a:p>
            <a:pPr marL="0" indent="0" algn="ctr">
              <a:buNone/>
            </a:pPr>
            <a:r>
              <a:rPr lang="en-US" sz="1600" dirty="0" smtClean="0">
                <a:solidFill>
                  <a:schemeClr val="accent5"/>
                </a:solidFill>
                <a:hlinkClick r:id=""/>
              </a:rPr>
              <a:t>http</a:t>
            </a:r>
            <a:r>
              <a:rPr lang="en-US" sz="1600" dirty="0">
                <a:solidFill>
                  <a:schemeClr val="accent5"/>
                </a:solidFill>
                <a:hlinkClick r:id=""/>
              </a:rPr>
              <a:t>://www.teacherspayteachers.com</a:t>
            </a:r>
            <a:r>
              <a:rPr lang="en-US" sz="1600" dirty="0" smtClean="0">
                <a:solidFill>
                  <a:schemeClr val="accent5"/>
                </a:solidFill>
                <a:hlinkClick r:id=""/>
              </a:rPr>
              <a:t>/Store</a:t>
            </a:r>
            <a:r>
              <a:rPr lang="en-US" sz="1600" dirty="0">
                <a:solidFill>
                  <a:schemeClr val="accent5"/>
                </a:solidFill>
                <a:hlinkClick r:id=""/>
              </a:rPr>
              <a:t>/Grade-School-Cool</a:t>
            </a:r>
            <a:endParaRPr lang="en-US" sz="1600" dirty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 smtClean="0"/>
              <a:t>Backgrounds provided by Scrappin Doodles</a:t>
            </a:r>
            <a:endParaRPr lang="en-US" sz="2400" dirty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 smtClean="0"/>
          </a:p>
          <a:p>
            <a:pPr marL="228600" lvl="1" indent="0" algn="ctr">
              <a:buNone/>
            </a:pPr>
            <a:endParaRPr lang="en-US" dirty="0" smtClean="0"/>
          </a:p>
          <a:p>
            <a:pPr marL="228600" lvl="1" indent="0" algn="ctr">
              <a:buNone/>
            </a:pPr>
            <a:r>
              <a:rPr lang="en-US" sz="1800" dirty="0" smtClean="0"/>
              <a:t>Copyright </a:t>
            </a:r>
            <a:r>
              <a:rPr lang="en-US" sz="1800" dirty="0"/>
              <a:t>© </a:t>
            </a:r>
            <a:r>
              <a:rPr lang="en-US" sz="1800" dirty="0" smtClean="0"/>
              <a:t>2013 Grade School Cool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All rights reserved by author.</a:t>
            </a:r>
            <a:br>
              <a:rPr lang="en-US" sz="1800" dirty="0"/>
            </a:br>
            <a:r>
              <a:rPr lang="en-US" sz="1800" dirty="0"/>
              <a:t>Permission to copy for single classroom use only.  </a:t>
            </a:r>
            <a:r>
              <a:rPr lang="en-US" sz="1800" dirty="0" smtClean="0"/>
              <a:t>                                             Electronic </a:t>
            </a:r>
            <a:r>
              <a:rPr lang="en-US" sz="1800" dirty="0"/>
              <a:t>distribution limited to single classroom use </a:t>
            </a:r>
            <a:r>
              <a:rPr lang="en-US" sz="1800" dirty="0" smtClean="0"/>
              <a:t>only.                                                                                            Not </a:t>
            </a:r>
            <a:r>
              <a:rPr lang="en-US" sz="1800" dirty="0"/>
              <a:t>for public display. </a:t>
            </a:r>
          </a:p>
          <a:p>
            <a:pPr lvl="1"/>
            <a:endParaRPr lang="en-US" sz="1900" dirty="0" smtClean="0"/>
          </a:p>
        </p:txBody>
      </p:sp>
      <p:pic>
        <p:nvPicPr>
          <p:cNvPr id="5" name="Picture 4" descr="scrappindoodles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52" y="3875454"/>
            <a:ext cx="2407418" cy="1095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1983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663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177001" cy="6876863"/>
          </a:xfrm>
          <a:prstGeom prst="rect">
            <a:avLst/>
          </a:prstGeom>
        </p:spPr>
      </p:pic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663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-2"/>
            <a:ext cx="5428392" cy="6884339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100 Grand 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being terrific at working with numbers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27326" b="32415"/>
          <a:stretch/>
        </p:blipFill>
        <p:spPr>
          <a:xfrm rot="19472134">
            <a:off x="3989540" y="4325744"/>
            <a:ext cx="1567864" cy="41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1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9" name="Picture 18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Almond </a:t>
            </a:r>
            <a:r>
              <a:rPr lang="en-US" sz="4800" dirty="0" smtClean="0">
                <a:latin typeface="KTF-Roadbrush"/>
                <a:cs typeface="KTF-Roadbrush"/>
              </a:rPr>
              <a:t>Joy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spreading happiness to others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93445">
            <a:off x="4025440" y="4336505"/>
            <a:ext cx="1384195" cy="47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49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7001" cy="6858000"/>
          </a:xfrm>
          <a:prstGeom prst="rect">
            <a:avLst/>
          </a:prstGeom>
        </p:spPr>
      </p:pic>
      <p:pic>
        <p:nvPicPr>
          <p:cNvPr id="18" name="Picture 17" descr="bg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85" y="0"/>
            <a:ext cx="5428392" cy="6858000"/>
          </a:xfrm>
          <a:prstGeom prst="rect">
            <a:avLst/>
          </a:prstGeom>
        </p:spPr>
      </p:pic>
      <p:pic>
        <p:nvPicPr>
          <p:cNvPr id="8" name="Picture 7" descr="10346 DoodleFramesWhiteMiddle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9" y="313599"/>
            <a:ext cx="8815672" cy="625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601" y="1662069"/>
            <a:ext cx="6548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TF-Roadbrush"/>
                <a:cs typeface="KTF-Roadbrush"/>
              </a:rPr>
              <a:t>Baby </a:t>
            </a:r>
            <a:r>
              <a:rPr lang="en-US" sz="4800" dirty="0" smtClean="0">
                <a:latin typeface="KTF-Roadbrush"/>
                <a:cs typeface="KTF-Roadbrush"/>
              </a:rPr>
              <a:t>Ruth </a:t>
            </a:r>
            <a:r>
              <a:rPr lang="en-US" sz="4800" dirty="0" smtClean="0">
                <a:latin typeface="KTF-Roadbrush"/>
                <a:cs typeface="KTF-Roadbrush"/>
              </a:rPr>
              <a:t>Award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is presented to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51652" y="3230062"/>
            <a:ext cx="4499491" cy="15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9775" y="2879155"/>
            <a:ext cx="65488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>
                <a:latin typeface="AnjelikaRose"/>
                <a:cs typeface="AnjelikaRose"/>
              </a:rPr>
              <a:t>f</a:t>
            </a:r>
            <a:r>
              <a:rPr lang="en-US" dirty="0" smtClean="0">
                <a:latin typeface="AnjelikaRose"/>
                <a:cs typeface="AnjelikaRose"/>
              </a:rPr>
              <a:t>or being a star athlete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4529" y="4369152"/>
            <a:ext cx="56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njelikaRose"/>
                <a:cs typeface="AnjelikaRose"/>
              </a:rPr>
              <a:t> </a:t>
            </a:r>
            <a:endParaRPr lang="en-US" sz="2000" dirty="0" smtClean="0">
              <a:latin typeface="AnjelikaRose"/>
              <a:cs typeface="AnjelikaRose"/>
            </a:endParaRP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Date</a:t>
            </a:r>
            <a:endParaRPr lang="en-US" dirty="0">
              <a:latin typeface="AnjelikaRose"/>
              <a:cs typeface="AnjelikaRos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7318" y="436915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njelikaRose"/>
                <a:cs typeface="AnjelikaRose"/>
              </a:rPr>
              <a:t> </a:t>
            </a:r>
          </a:p>
          <a:p>
            <a:pPr algn="ctr"/>
            <a:r>
              <a:rPr lang="en-US" dirty="0" smtClean="0">
                <a:latin typeface="AnjelikaRose"/>
                <a:cs typeface="AnjelikaRose"/>
              </a:rPr>
              <a:t>Teacher Signature</a:t>
            </a:r>
            <a:endParaRPr lang="en-US" dirty="0">
              <a:latin typeface="AnjelikaRose"/>
              <a:cs typeface="AnjelikaRos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86494" y="4726535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44606">
            <a:off x="3971647" y="4357951"/>
            <a:ext cx="1553401" cy="48584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218486" y="4715254"/>
            <a:ext cx="27950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538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</TotalTime>
  <Words>1329</Words>
  <Application>Microsoft Macintosh PowerPoint</Application>
  <PresentationFormat>On-screen Show (4:3)</PresentationFormat>
  <Paragraphs>554</Paragraphs>
  <Slides>67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PowerPoint Presentation</vt:lpstr>
      <vt:lpstr>Thank You for Purchasing: End-of-Year Candy Bar Awards</vt:lpstr>
      <vt:lpstr>List of Candy Bars Featured</vt:lpstr>
      <vt:lpstr>PowerPoint Presentation</vt:lpstr>
      <vt:lpstr>30 End-of-Year Candy Bar Awards Editable, printable award slides that you can customize for each student as a fun end-of-year keepsake!  Color Versions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30 End-of-Year Candy Bar Awards Editable, printable award slides that you can customize for each student as a fun end-of-year keepsake!  Black &amp; White  Versions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Purchasing: End-of-Year Candy Bar Awards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Peters</dc:creator>
  <cp:lastModifiedBy>Sara Peters</cp:lastModifiedBy>
  <cp:revision>174</cp:revision>
  <dcterms:created xsi:type="dcterms:W3CDTF">2013-04-28T03:08:43Z</dcterms:created>
  <dcterms:modified xsi:type="dcterms:W3CDTF">2015-05-05T01:48:18Z</dcterms:modified>
</cp:coreProperties>
</file>